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42"/>
  </p:notesMasterIdLst>
  <p:handoutMasterIdLst>
    <p:handoutMasterId r:id="rId43"/>
  </p:handoutMasterIdLst>
  <p:sldIdLst>
    <p:sldId id="295" r:id="rId2"/>
    <p:sldId id="609" r:id="rId3"/>
    <p:sldId id="612" r:id="rId4"/>
    <p:sldId id="395" r:id="rId5"/>
    <p:sldId id="579" r:id="rId6"/>
    <p:sldId id="604" r:id="rId7"/>
    <p:sldId id="619" r:id="rId8"/>
    <p:sldId id="524" r:id="rId9"/>
    <p:sldId id="620" r:id="rId10"/>
    <p:sldId id="429" r:id="rId11"/>
    <p:sldId id="359" r:id="rId12"/>
    <p:sldId id="351" r:id="rId13"/>
    <p:sldId id="493" r:id="rId14"/>
    <p:sldId id="439" r:id="rId15"/>
    <p:sldId id="444" r:id="rId16"/>
    <p:sldId id="525" r:id="rId17"/>
    <p:sldId id="556" r:id="rId18"/>
    <p:sldId id="448" r:id="rId19"/>
    <p:sldId id="492" r:id="rId20"/>
    <p:sldId id="447" r:id="rId21"/>
    <p:sldId id="497" r:id="rId22"/>
    <p:sldId id="621" r:id="rId23"/>
    <p:sldId id="622" r:id="rId24"/>
    <p:sldId id="592" r:id="rId25"/>
    <p:sldId id="617" r:id="rId26"/>
    <p:sldId id="516" r:id="rId27"/>
    <p:sldId id="561" r:id="rId28"/>
    <p:sldId id="529" r:id="rId29"/>
    <p:sldId id="376" r:id="rId30"/>
    <p:sldId id="454" r:id="rId31"/>
    <p:sldId id="616" r:id="rId32"/>
    <p:sldId id="613" r:id="rId33"/>
    <p:sldId id="618" r:id="rId34"/>
    <p:sldId id="562" r:id="rId35"/>
    <p:sldId id="534" r:id="rId36"/>
    <p:sldId id="531" r:id="rId37"/>
    <p:sldId id="559" r:id="rId38"/>
    <p:sldId id="533" r:id="rId39"/>
    <p:sldId id="560" r:id="rId40"/>
    <p:sldId id="428" r:id="rId41"/>
  </p:sldIdLst>
  <p:sldSz cx="9906000" cy="6858000" type="A4"/>
  <p:notesSz cx="7104063"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F2C"/>
    <a:srgbClr val="008CCE"/>
    <a:srgbClr val="00A644"/>
    <a:srgbClr val="1673BB"/>
    <a:srgbClr val="FFF000"/>
    <a:srgbClr val="666699"/>
    <a:srgbClr val="604A7B"/>
    <a:srgbClr val="9933FF"/>
    <a:srgbClr val="D8D1DE"/>
    <a:srgbClr val="4A3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01" autoAdjust="0"/>
    <p:restoredTop sz="91232" autoAdjust="0"/>
  </p:normalViewPr>
  <p:slideViewPr>
    <p:cSldViewPr>
      <p:cViewPr varScale="1">
        <p:scale>
          <a:sx n="102" d="100"/>
          <a:sy n="102" d="100"/>
        </p:scale>
        <p:origin x="1152" y="102"/>
      </p:cViewPr>
      <p:guideLst>
        <p:guide orient="horz" pos="2160"/>
        <p:guide pos="312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76" d="100"/>
          <a:sy n="76" d="100"/>
        </p:scale>
        <p:origin x="318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5" y="5"/>
            <a:ext cx="3078851" cy="511174"/>
          </a:xfrm>
          <a:prstGeom prst="rect">
            <a:avLst/>
          </a:prstGeom>
        </p:spPr>
        <p:txBody>
          <a:bodyPr vert="horz" lIns="91433" tIns="45717" rIns="91433" bIns="45717" rtlCol="0"/>
          <a:lstStyle>
            <a:lvl1pPr algn="l">
              <a:defRPr sz="1200"/>
            </a:lvl1pPr>
          </a:lstStyle>
          <a:p>
            <a:r>
              <a:rPr lang="de-DE"/>
              <a:t>Informationsveranstaltung OdA KT</a:t>
            </a:r>
            <a:endParaRPr lang="de-DE" dirty="0"/>
          </a:p>
        </p:txBody>
      </p:sp>
      <p:sp>
        <p:nvSpPr>
          <p:cNvPr id="3" name="Datumsplatzhalter 2"/>
          <p:cNvSpPr>
            <a:spLocks noGrp="1"/>
          </p:cNvSpPr>
          <p:nvPr>
            <p:ph type="dt" sz="quarter" idx="1"/>
          </p:nvPr>
        </p:nvSpPr>
        <p:spPr>
          <a:xfrm>
            <a:off x="4023630" y="5"/>
            <a:ext cx="3078851" cy="511174"/>
          </a:xfrm>
          <a:prstGeom prst="rect">
            <a:avLst/>
          </a:prstGeom>
        </p:spPr>
        <p:txBody>
          <a:bodyPr vert="horz" lIns="91433" tIns="45717" rIns="91433" bIns="45717" rtlCol="0"/>
          <a:lstStyle>
            <a:lvl1pPr algn="r">
              <a:defRPr sz="1200"/>
            </a:lvl1pPr>
          </a:lstStyle>
          <a:p>
            <a:fld id="{AB3F6D64-A7B6-45C7-87D8-442E63BB2228}" type="datetime1">
              <a:rPr lang="de-CH" smtClean="0"/>
              <a:t>14.08.2025</a:t>
            </a:fld>
            <a:endParaRPr lang="de-DE" dirty="0"/>
          </a:p>
        </p:txBody>
      </p:sp>
      <p:sp>
        <p:nvSpPr>
          <p:cNvPr id="4" name="Fußzeilenplatzhalter 3"/>
          <p:cNvSpPr>
            <a:spLocks noGrp="1"/>
          </p:cNvSpPr>
          <p:nvPr>
            <p:ph type="ftr" sz="quarter" idx="2"/>
          </p:nvPr>
        </p:nvSpPr>
        <p:spPr>
          <a:xfrm>
            <a:off x="5" y="9721856"/>
            <a:ext cx="3078851" cy="511174"/>
          </a:xfrm>
          <a:prstGeom prst="rect">
            <a:avLst/>
          </a:prstGeom>
        </p:spPr>
        <p:txBody>
          <a:bodyPr vert="horz" lIns="91433" tIns="45717" rIns="91433" bIns="45717" rtlCol="0" anchor="b"/>
          <a:lstStyle>
            <a:lvl1pPr algn="l">
              <a:defRPr sz="1200"/>
            </a:lvl1pPr>
          </a:lstStyle>
          <a:p>
            <a:r>
              <a:rPr lang="de-DE"/>
              <a:t>www.oda-kt.ch</a:t>
            </a:r>
            <a:endParaRPr lang="de-DE" dirty="0"/>
          </a:p>
        </p:txBody>
      </p:sp>
      <p:sp>
        <p:nvSpPr>
          <p:cNvPr id="5" name="Foliennummernplatzhalter 4"/>
          <p:cNvSpPr>
            <a:spLocks noGrp="1"/>
          </p:cNvSpPr>
          <p:nvPr>
            <p:ph type="sldNum" sz="quarter" idx="3"/>
          </p:nvPr>
        </p:nvSpPr>
        <p:spPr>
          <a:xfrm>
            <a:off x="4023630" y="9721856"/>
            <a:ext cx="3078851" cy="511174"/>
          </a:xfrm>
          <a:prstGeom prst="rect">
            <a:avLst/>
          </a:prstGeom>
        </p:spPr>
        <p:txBody>
          <a:bodyPr vert="horz" lIns="91433" tIns="45717" rIns="91433" bIns="45717" rtlCol="0" anchor="b"/>
          <a:lstStyle>
            <a:lvl1pPr algn="r">
              <a:defRPr sz="1200"/>
            </a:lvl1pPr>
          </a:lstStyle>
          <a:p>
            <a:fld id="{CCF67D7E-BC8E-7B42-A650-4E79E226389B}" type="slidenum">
              <a:rPr lang="de-DE" smtClean="0"/>
              <a:t>‹Nr.›</a:t>
            </a:fld>
            <a:endParaRPr lang="de-DE" dirty="0"/>
          </a:p>
        </p:txBody>
      </p:sp>
    </p:spTree>
    <p:extLst>
      <p:ext uri="{BB962C8B-B14F-4D97-AF65-F5344CB8AC3E}">
        <p14:creationId xmlns:p14="http://schemas.microsoft.com/office/powerpoint/2010/main" val="18155531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5" y="5"/>
            <a:ext cx="3078851" cy="511174"/>
          </a:xfrm>
          <a:prstGeom prst="rect">
            <a:avLst/>
          </a:prstGeom>
        </p:spPr>
        <p:txBody>
          <a:bodyPr vert="horz" lIns="91433" tIns="45717" rIns="91433" bIns="45717" rtlCol="0"/>
          <a:lstStyle>
            <a:lvl1pPr algn="l">
              <a:defRPr sz="1200"/>
            </a:lvl1pPr>
          </a:lstStyle>
          <a:p>
            <a:r>
              <a:rPr lang="de-CH"/>
              <a:t>Informationsveranstaltung OdA KT</a:t>
            </a:r>
            <a:endParaRPr lang="de-CH" dirty="0"/>
          </a:p>
        </p:txBody>
      </p:sp>
      <p:sp>
        <p:nvSpPr>
          <p:cNvPr id="3" name="Datumsplatzhalter 2"/>
          <p:cNvSpPr>
            <a:spLocks noGrp="1"/>
          </p:cNvSpPr>
          <p:nvPr>
            <p:ph type="dt" idx="1"/>
          </p:nvPr>
        </p:nvSpPr>
        <p:spPr>
          <a:xfrm>
            <a:off x="4023630" y="5"/>
            <a:ext cx="3078851" cy="511174"/>
          </a:xfrm>
          <a:prstGeom prst="rect">
            <a:avLst/>
          </a:prstGeom>
        </p:spPr>
        <p:txBody>
          <a:bodyPr vert="horz" lIns="91433" tIns="45717" rIns="91433" bIns="45717" rtlCol="0"/>
          <a:lstStyle>
            <a:lvl1pPr algn="r">
              <a:defRPr sz="1200"/>
            </a:lvl1pPr>
          </a:lstStyle>
          <a:p>
            <a:fld id="{613CB629-9D5F-4CD1-9E4C-86C2AA8B3BE8}" type="datetime1">
              <a:rPr lang="de-CH" smtClean="0"/>
              <a:t>14.08.2025</a:t>
            </a:fld>
            <a:endParaRPr lang="de-CH" dirty="0"/>
          </a:p>
        </p:txBody>
      </p:sp>
      <p:sp>
        <p:nvSpPr>
          <p:cNvPr id="4" name="Folienbildplatzhalter 3"/>
          <p:cNvSpPr>
            <a:spLocks noGrp="1" noRot="1" noChangeAspect="1"/>
          </p:cNvSpPr>
          <p:nvPr>
            <p:ph type="sldImg" idx="2"/>
          </p:nvPr>
        </p:nvSpPr>
        <p:spPr>
          <a:xfrm>
            <a:off x="782638" y="771525"/>
            <a:ext cx="5538787" cy="3835400"/>
          </a:xfrm>
          <a:prstGeom prst="rect">
            <a:avLst/>
          </a:prstGeom>
          <a:noFill/>
          <a:ln w="12700">
            <a:solidFill>
              <a:prstClr val="black"/>
            </a:solidFill>
          </a:ln>
        </p:spPr>
        <p:txBody>
          <a:bodyPr vert="horz" lIns="91433" tIns="45717" rIns="91433" bIns="45717" rtlCol="0" anchor="ctr"/>
          <a:lstStyle/>
          <a:p>
            <a:endParaRPr lang="de-CH" dirty="0"/>
          </a:p>
        </p:txBody>
      </p:sp>
      <p:sp>
        <p:nvSpPr>
          <p:cNvPr id="5" name="Notizenplatzhalter 4"/>
          <p:cNvSpPr>
            <a:spLocks noGrp="1"/>
          </p:cNvSpPr>
          <p:nvPr>
            <p:ph type="body" sz="quarter" idx="3"/>
          </p:nvPr>
        </p:nvSpPr>
        <p:spPr>
          <a:xfrm>
            <a:off x="709773" y="4860926"/>
            <a:ext cx="5684520" cy="4605338"/>
          </a:xfrm>
          <a:prstGeom prst="rect">
            <a:avLst/>
          </a:prstGeom>
        </p:spPr>
        <p:txBody>
          <a:bodyPr vert="horz" lIns="91433" tIns="45717" rIns="91433" bIns="45717"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5" y="9721856"/>
            <a:ext cx="3078851" cy="511174"/>
          </a:xfrm>
          <a:prstGeom prst="rect">
            <a:avLst/>
          </a:prstGeom>
        </p:spPr>
        <p:txBody>
          <a:bodyPr vert="horz" lIns="91433" tIns="45717" rIns="91433" bIns="45717" rtlCol="0" anchor="b"/>
          <a:lstStyle>
            <a:lvl1pPr algn="l">
              <a:defRPr sz="1200"/>
            </a:lvl1pPr>
          </a:lstStyle>
          <a:p>
            <a:r>
              <a:rPr lang="de-CH"/>
              <a:t>www.oda-kt.ch</a:t>
            </a:r>
            <a:endParaRPr lang="de-CH" dirty="0"/>
          </a:p>
        </p:txBody>
      </p:sp>
      <p:sp>
        <p:nvSpPr>
          <p:cNvPr id="7" name="Foliennummernplatzhalter 6"/>
          <p:cNvSpPr>
            <a:spLocks noGrp="1"/>
          </p:cNvSpPr>
          <p:nvPr>
            <p:ph type="sldNum" sz="quarter" idx="5"/>
          </p:nvPr>
        </p:nvSpPr>
        <p:spPr>
          <a:xfrm>
            <a:off x="4023630" y="9721856"/>
            <a:ext cx="3078851" cy="511174"/>
          </a:xfrm>
          <a:prstGeom prst="rect">
            <a:avLst/>
          </a:prstGeom>
        </p:spPr>
        <p:txBody>
          <a:bodyPr vert="horz" lIns="91433" tIns="45717" rIns="91433" bIns="45717" rtlCol="0" anchor="b"/>
          <a:lstStyle>
            <a:lvl1pPr algn="r">
              <a:defRPr sz="1200"/>
            </a:lvl1pPr>
          </a:lstStyle>
          <a:p>
            <a:fld id="{56BF9A6D-C4F0-414B-98A2-DB7829EAA9E1}" type="slidenum">
              <a:rPr lang="de-CH" smtClean="0"/>
              <a:t>‹Nr.›</a:t>
            </a:fld>
            <a:endParaRPr lang="de-CH" dirty="0"/>
          </a:p>
        </p:txBody>
      </p:sp>
    </p:spTree>
    <p:extLst>
      <p:ext uri="{BB962C8B-B14F-4D97-AF65-F5344CB8AC3E}">
        <p14:creationId xmlns:p14="http://schemas.microsoft.com/office/powerpoint/2010/main" val="121053051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Bitte merken Sie sich diese Abkürzungen für den weiteren Verlauf dieser Präsentation.</a:t>
            </a:r>
          </a:p>
        </p:txBody>
      </p:sp>
      <p:sp>
        <p:nvSpPr>
          <p:cNvPr id="4" name="Foliennummernplatzhalter 3"/>
          <p:cNvSpPr>
            <a:spLocks noGrp="1"/>
          </p:cNvSpPr>
          <p:nvPr>
            <p:ph type="sldNum" sz="quarter" idx="10"/>
          </p:nvPr>
        </p:nvSpPr>
        <p:spPr/>
        <p:txBody>
          <a:bodyPr/>
          <a:lstStyle/>
          <a:p>
            <a:fld id="{56BF9A6D-C4F0-414B-98A2-DB7829EAA9E1}" type="slidenum">
              <a:rPr lang="de-CH" smtClean="0"/>
              <a:t>1</a:t>
            </a:fld>
            <a:endParaRPr lang="de-CH" dirty="0"/>
          </a:p>
        </p:txBody>
      </p:sp>
      <p:sp>
        <p:nvSpPr>
          <p:cNvPr id="7" name="Datumsplatzhalter 6">
            <a:extLst>
              <a:ext uri="{FF2B5EF4-FFF2-40B4-BE49-F238E27FC236}">
                <a16:creationId xmlns:a16="http://schemas.microsoft.com/office/drawing/2014/main" id="{947E5475-5293-6736-7F7E-3A8058B6D4A2}"/>
              </a:ext>
            </a:extLst>
          </p:cNvPr>
          <p:cNvSpPr>
            <a:spLocks noGrp="1"/>
          </p:cNvSpPr>
          <p:nvPr>
            <p:ph type="dt" idx="1"/>
          </p:nvPr>
        </p:nvSpPr>
        <p:spPr/>
        <p:txBody>
          <a:bodyPr/>
          <a:lstStyle/>
          <a:p>
            <a:fld id="{67DB364F-675B-40B1-89D3-350A9EF8B6D7}" type="datetime1">
              <a:rPr lang="de-CH" smtClean="0"/>
              <a:t>14.08.2025</a:t>
            </a:fld>
            <a:endParaRPr lang="de-CH" dirty="0"/>
          </a:p>
        </p:txBody>
      </p:sp>
    </p:spTree>
    <p:extLst>
      <p:ext uri="{BB962C8B-B14F-4D97-AF65-F5344CB8AC3E}">
        <p14:creationId xmlns:p14="http://schemas.microsoft.com/office/powerpoint/2010/main" val="381356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924" indent="-309586" eaLnBrk="0" hangingPunct="0">
              <a:defRPr sz="2600">
                <a:solidFill>
                  <a:schemeClr val="tx1"/>
                </a:solidFill>
                <a:latin typeface="Arial" charset="0"/>
                <a:ea typeface="ＭＳ Ｐゴシック" charset="0"/>
              </a:defRPr>
            </a:lvl2pPr>
            <a:lvl3pPr marL="1238346" indent="-247669" eaLnBrk="0" hangingPunct="0">
              <a:defRPr sz="2600">
                <a:solidFill>
                  <a:schemeClr val="tx1"/>
                </a:solidFill>
                <a:latin typeface="Arial" charset="0"/>
                <a:ea typeface="ＭＳ Ｐゴシック" charset="0"/>
              </a:defRPr>
            </a:lvl3pPr>
            <a:lvl4pPr marL="1733684" indent="-247669" eaLnBrk="0" hangingPunct="0">
              <a:defRPr sz="2600">
                <a:solidFill>
                  <a:schemeClr val="tx1"/>
                </a:solidFill>
                <a:latin typeface="Arial" charset="0"/>
                <a:ea typeface="ＭＳ Ｐゴシック" charset="0"/>
              </a:defRPr>
            </a:lvl4pPr>
            <a:lvl5pPr marL="2229022" indent="-247669" eaLnBrk="0" hangingPunct="0">
              <a:defRPr sz="2600">
                <a:solidFill>
                  <a:schemeClr val="tx1"/>
                </a:solidFill>
                <a:latin typeface="Arial" charset="0"/>
                <a:ea typeface="ＭＳ Ｐゴシック" charset="0"/>
              </a:defRPr>
            </a:lvl5pPr>
            <a:lvl6pPr marL="2724361" indent="-247669" eaLnBrk="0" fontAlgn="base" hangingPunct="0">
              <a:spcBef>
                <a:spcPct val="0"/>
              </a:spcBef>
              <a:spcAft>
                <a:spcPct val="0"/>
              </a:spcAft>
              <a:defRPr sz="2600">
                <a:solidFill>
                  <a:schemeClr val="tx1"/>
                </a:solidFill>
                <a:latin typeface="Arial" charset="0"/>
                <a:ea typeface="ＭＳ Ｐゴシック" charset="0"/>
              </a:defRPr>
            </a:lvl6pPr>
            <a:lvl7pPr marL="3219698" indent="-247669" eaLnBrk="0" fontAlgn="base" hangingPunct="0">
              <a:spcBef>
                <a:spcPct val="0"/>
              </a:spcBef>
              <a:spcAft>
                <a:spcPct val="0"/>
              </a:spcAft>
              <a:defRPr sz="2600">
                <a:solidFill>
                  <a:schemeClr val="tx1"/>
                </a:solidFill>
                <a:latin typeface="Arial" charset="0"/>
                <a:ea typeface="ＭＳ Ｐゴシック" charset="0"/>
              </a:defRPr>
            </a:lvl7pPr>
            <a:lvl8pPr marL="3715036" indent="-247669" eaLnBrk="0" fontAlgn="base" hangingPunct="0">
              <a:spcBef>
                <a:spcPct val="0"/>
              </a:spcBef>
              <a:spcAft>
                <a:spcPct val="0"/>
              </a:spcAft>
              <a:defRPr sz="2600">
                <a:solidFill>
                  <a:schemeClr val="tx1"/>
                </a:solidFill>
                <a:latin typeface="Arial" charset="0"/>
                <a:ea typeface="ＭＳ Ｐゴシック" charset="0"/>
              </a:defRPr>
            </a:lvl8pPr>
            <a:lvl9pPr marL="4210374" indent="-24766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80989B11-5069-6842-B2B4-34590C900572}" type="slidenum">
              <a:rPr lang="de-CH" sz="1300"/>
              <a:pPr eaLnBrk="1" hangingPunct="1"/>
              <a:t>10</a:t>
            </a:fld>
            <a:endParaRPr lang="de-CH" sz="13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8DE6D0C3-B56C-7A7D-22D7-E9A49881992E}"/>
              </a:ext>
            </a:extLst>
          </p:cNvPr>
          <p:cNvSpPr>
            <a:spLocks noGrp="1"/>
          </p:cNvSpPr>
          <p:nvPr>
            <p:ph type="dt" idx="1"/>
          </p:nvPr>
        </p:nvSpPr>
        <p:spPr/>
        <p:txBody>
          <a:bodyPr/>
          <a:lstStyle/>
          <a:p>
            <a:fld id="{1724E736-362B-44F8-AC60-6BDD89BEA466}" type="datetime1">
              <a:rPr lang="de-CH" smtClean="0"/>
              <a:t>14.08.2025</a:t>
            </a:fld>
            <a:endParaRPr lang="de-CH" dirty="0"/>
          </a:p>
        </p:txBody>
      </p:sp>
    </p:spTree>
    <p:extLst>
      <p:ext uri="{BB962C8B-B14F-4D97-AF65-F5344CB8AC3E}">
        <p14:creationId xmlns:p14="http://schemas.microsoft.com/office/powerpoint/2010/main" val="215378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Ein Abschluss auf Sekundarstufe II ist keine Bedingung für das BZ, aber später für die Anmeldung zur HFP. Gibt es jemand ohne Sek II Abschluss unter euch?</a:t>
            </a:r>
          </a:p>
        </p:txBody>
      </p:sp>
      <p:sp>
        <p:nvSpPr>
          <p:cNvPr id="4" name="Foliennummernplatzhalter 3"/>
          <p:cNvSpPr>
            <a:spLocks noGrp="1"/>
          </p:cNvSpPr>
          <p:nvPr>
            <p:ph type="sldNum" sz="quarter" idx="10"/>
          </p:nvPr>
        </p:nvSpPr>
        <p:spPr/>
        <p:txBody>
          <a:bodyPr/>
          <a:lstStyle/>
          <a:p>
            <a:fld id="{56BF9A6D-C4F0-414B-98A2-DB7829EAA9E1}" type="slidenum">
              <a:rPr lang="de-CH" smtClean="0"/>
              <a:t>11</a:t>
            </a:fld>
            <a:endParaRPr lang="de-CH" dirty="0"/>
          </a:p>
        </p:txBody>
      </p:sp>
      <p:sp>
        <p:nvSpPr>
          <p:cNvPr id="7" name="Datumsplatzhalter 6">
            <a:extLst>
              <a:ext uri="{FF2B5EF4-FFF2-40B4-BE49-F238E27FC236}">
                <a16:creationId xmlns:a16="http://schemas.microsoft.com/office/drawing/2014/main" id="{1D080A03-93B3-BD4B-A660-8E95C15A1201}"/>
              </a:ext>
            </a:extLst>
          </p:cNvPr>
          <p:cNvSpPr>
            <a:spLocks noGrp="1"/>
          </p:cNvSpPr>
          <p:nvPr>
            <p:ph type="dt" idx="1"/>
          </p:nvPr>
        </p:nvSpPr>
        <p:spPr/>
        <p:txBody>
          <a:bodyPr/>
          <a:lstStyle/>
          <a:p>
            <a:fld id="{C2AE918F-7FFE-4B5B-B68D-A7563FE14377}" type="datetime1">
              <a:rPr lang="de-CH" smtClean="0"/>
              <a:t>14.08.2025</a:t>
            </a:fld>
            <a:endParaRPr lang="de-CH" dirty="0"/>
          </a:p>
        </p:txBody>
      </p:sp>
    </p:spTree>
    <p:extLst>
      <p:ext uri="{BB962C8B-B14F-4D97-AF65-F5344CB8AC3E}">
        <p14:creationId xmlns:p14="http://schemas.microsoft.com/office/powerpoint/2010/main" val="806826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BF9A6D-C4F0-414B-98A2-DB7829EAA9E1}" type="slidenum">
              <a:rPr lang="de-CH" smtClean="0"/>
              <a:t>12</a:t>
            </a:fld>
            <a:endParaRPr lang="de-CH" dirty="0"/>
          </a:p>
        </p:txBody>
      </p:sp>
      <p:sp>
        <p:nvSpPr>
          <p:cNvPr id="7" name="Datumsplatzhalter 6">
            <a:extLst>
              <a:ext uri="{FF2B5EF4-FFF2-40B4-BE49-F238E27FC236}">
                <a16:creationId xmlns:a16="http://schemas.microsoft.com/office/drawing/2014/main" id="{E8585971-2662-6ADE-7398-98CA72ED6CF2}"/>
              </a:ext>
            </a:extLst>
          </p:cNvPr>
          <p:cNvSpPr>
            <a:spLocks noGrp="1"/>
          </p:cNvSpPr>
          <p:nvPr>
            <p:ph type="dt" idx="1"/>
          </p:nvPr>
        </p:nvSpPr>
        <p:spPr/>
        <p:txBody>
          <a:bodyPr/>
          <a:lstStyle/>
          <a:p>
            <a:fld id="{47A98FE3-5C26-49D3-A96D-4BC62BDBD085}" type="datetime1">
              <a:rPr lang="de-CH" smtClean="0"/>
              <a:t>14.08.2025</a:t>
            </a:fld>
            <a:endParaRPr lang="de-CH" dirty="0"/>
          </a:p>
        </p:txBody>
      </p:sp>
    </p:spTree>
    <p:extLst>
      <p:ext uri="{BB962C8B-B14F-4D97-AF65-F5344CB8AC3E}">
        <p14:creationId xmlns:p14="http://schemas.microsoft.com/office/powerpoint/2010/main" val="1373683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924" indent="-309586" eaLnBrk="0" hangingPunct="0">
              <a:defRPr sz="2600">
                <a:solidFill>
                  <a:schemeClr val="tx1"/>
                </a:solidFill>
                <a:latin typeface="Arial" charset="0"/>
                <a:ea typeface="ＭＳ Ｐゴシック" charset="0"/>
              </a:defRPr>
            </a:lvl2pPr>
            <a:lvl3pPr marL="1238346" indent="-247669" eaLnBrk="0" hangingPunct="0">
              <a:defRPr sz="2600">
                <a:solidFill>
                  <a:schemeClr val="tx1"/>
                </a:solidFill>
                <a:latin typeface="Arial" charset="0"/>
                <a:ea typeface="ＭＳ Ｐゴシック" charset="0"/>
              </a:defRPr>
            </a:lvl3pPr>
            <a:lvl4pPr marL="1733684" indent="-247669" eaLnBrk="0" hangingPunct="0">
              <a:defRPr sz="2600">
                <a:solidFill>
                  <a:schemeClr val="tx1"/>
                </a:solidFill>
                <a:latin typeface="Arial" charset="0"/>
                <a:ea typeface="ＭＳ Ｐゴシック" charset="0"/>
              </a:defRPr>
            </a:lvl4pPr>
            <a:lvl5pPr marL="2229022" indent="-247669" eaLnBrk="0" hangingPunct="0">
              <a:defRPr sz="2600">
                <a:solidFill>
                  <a:schemeClr val="tx1"/>
                </a:solidFill>
                <a:latin typeface="Arial" charset="0"/>
                <a:ea typeface="ＭＳ Ｐゴシック" charset="0"/>
              </a:defRPr>
            </a:lvl5pPr>
            <a:lvl6pPr marL="2724361" indent="-247669" eaLnBrk="0" fontAlgn="base" hangingPunct="0">
              <a:spcBef>
                <a:spcPct val="0"/>
              </a:spcBef>
              <a:spcAft>
                <a:spcPct val="0"/>
              </a:spcAft>
              <a:defRPr sz="2600">
                <a:solidFill>
                  <a:schemeClr val="tx1"/>
                </a:solidFill>
                <a:latin typeface="Arial" charset="0"/>
                <a:ea typeface="ＭＳ Ｐゴシック" charset="0"/>
              </a:defRPr>
            </a:lvl6pPr>
            <a:lvl7pPr marL="3219698" indent="-247669" eaLnBrk="0" fontAlgn="base" hangingPunct="0">
              <a:spcBef>
                <a:spcPct val="0"/>
              </a:spcBef>
              <a:spcAft>
                <a:spcPct val="0"/>
              </a:spcAft>
              <a:defRPr sz="2600">
                <a:solidFill>
                  <a:schemeClr val="tx1"/>
                </a:solidFill>
                <a:latin typeface="Arial" charset="0"/>
                <a:ea typeface="ＭＳ Ｐゴシック" charset="0"/>
              </a:defRPr>
            </a:lvl7pPr>
            <a:lvl8pPr marL="3715036" indent="-247669" eaLnBrk="0" fontAlgn="base" hangingPunct="0">
              <a:spcBef>
                <a:spcPct val="0"/>
              </a:spcBef>
              <a:spcAft>
                <a:spcPct val="0"/>
              </a:spcAft>
              <a:defRPr sz="2600">
                <a:solidFill>
                  <a:schemeClr val="tx1"/>
                </a:solidFill>
                <a:latin typeface="Arial" charset="0"/>
                <a:ea typeface="ＭＳ Ｐゴシック" charset="0"/>
              </a:defRPr>
            </a:lvl8pPr>
            <a:lvl9pPr marL="4210374" indent="-24766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13</a:t>
            </a:fld>
            <a:endParaRPr lang="de-CH"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D366B8CE-B6C0-82DF-97B0-503A0CA61F99}"/>
              </a:ext>
            </a:extLst>
          </p:cNvPr>
          <p:cNvSpPr>
            <a:spLocks noGrp="1"/>
          </p:cNvSpPr>
          <p:nvPr>
            <p:ph type="dt" idx="1"/>
          </p:nvPr>
        </p:nvSpPr>
        <p:spPr/>
        <p:txBody>
          <a:bodyPr/>
          <a:lstStyle/>
          <a:p>
            <a:fld id="{EBCEDCE2-254A-486B-ADE5-A3B2C4677048}" type="datetime1">
              <a:rPr lang="de-CH" smtClean="0"/>
              <a:t>14.08.2025</a:t>
            </a:fld>
            <a:endParaRPr lang="de-CH" dirty="0"/>
          </a:p>
        </p:txBody>
      </p:sp>
    </p:spTree>
    <p:extLst>
      <p:ext uri="{BB962C8B-B14F-4D97-AF65-F5344CB8AC3E}">
        <p14:creationId xmlns:p14="http://schemas.microsoft.com/office/powerpoint/2010/main" val="331689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p:txBody>
          <a:bodyPr/>
          <a:lstStyle/>
          <a:p>
            <a:fld id="{56BF9A6D-C4F0-414B-98A2-DB7829EAA9E1}" type="slidenum">
              <a:rPr lang="de-CH" smtClean="0"/>
              <a:t>14</a:t>
            </a:fld>
            <a:endParaRPr lang="de-CH"/>
          </a:p>
        </p:txBody>
      </p:sp>
      <p:sp>
        <p:nvSpPr>
          <p:cNvPr id="7" name="Datumsplatzhalter 6">
            <a:extLst>
              <a:ext uri="{FF2B5EF4-FFF2-40B4-BE49-F238E27FC236}">
                <a16:creationId xmlns:a16="http://schemas.microsoft.com/office/drawing/2014/main" id="{E2FA2A6C-2CD6-BA97-4008-AA4E42725078}"/>
              </a:ext>
            </a:extLst>
          </p:cNvPr>
          <p:cNvSpPr>
            <a:spLocks noGrp="1"/>
          </p:cNvSpPr>
          <p:nvPr>
            <p:ph type="dt" idx="1"/>
          </p:nvPr>
        </p:nvSpPr>
        <p:spPr/>
        <p:txBody>
          <a:bodyPr/>
          <a:lstStyle/>
          <a:p>
            <a:fld id="{6328D68D-71E5-43E2-8E74-E073557DC243}" type="datetime1">
              <a:rPr lang="de-CH" smtClean="0"/>
              <a:t>14.08.2025</a:t>
            </a:fld>
            <a:endParaRPr lang="de-CH" dirty="0"/>
          </a:p>
        </p:txBody>
      </p:sp>
    </p:spTree>
    <p:extLst>
      <p:ext uri="{BB962C8B-B14F-4D97-AF65-F5344CB8AC3E}">
        <p14:creationId xmlns:p14="http://schemas.microsoft.com/office/powerpoint/2010/main" val="239840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fr-CH" dirty="0"/>
          </a:p>
        </p:txBody>
      </p:sp>
      <p:sp>
        <p:nvSpPr>
          <p:cNvPr id="4" name="Foliennummernplatzhalter 3"/>
          <p:cNvSpPr>
            <a:spLocks noGrp="1"/>
          </p:cNvSpPr>
          <p:nvPr>
            <p:ph type="sldNum" sz="quarter" idx="5"/>
          </p:nvPr>
        </p:nvSpPr>
        <p:spPr/>
        <p:txBody>
          <a:bodyPr/>
          <a:lstStyle/>
          <a:p>
            <a:fld id="{56BF9A6D-C4F0-414B-98A2-DB7829EAA9E1}" type="slidenum">
              <a:rPr lang="de-CH" smtClean="0"/>
              <a:t>15</a:t>
            </a:fld>
            <a:endParaRPr lang="de-CH" dirty="0"/>
          </a:p>
        </p:txBody>
      </p:sp>
      <p:sp>
        <p:nvSpPr>
          <p:cNvPr id="7" name="Datumsplatzhalter 6">
            <a:extLst>
              <a:ext uri="{FF2B5EF4-FFF2-40B4-BE49-F238E27FC236}">
                <a16:creationId xmlns:a16="http://schemas.microsoft.com/office/drawing/2014/main" id="{EB95917A-3C3C-46CA-1E4E-59DD8F79ABD3}"/>
              </a:ext>
            </a:extLst>
          </p:cNvPr>
          <p:cNvSpPr>
            <a:spLocks noGrp="1"/>
          </p:cNvSpPr>
          <p:nvPr>
            <p:ph type="dt" idx="1"/>
          </p:nvPr>
        </p:nvSpPr>
        <p:spPr/>
        <p:txBody>
          <a:bodyPr/>
          <a:lstStyle/>
          <a:p>
            <a:fld id="{A5E84CAF-D9F5-4C40-BDC1-13A9EC58AEE8}" type="datetime1">
              <a:rPr lang="de-CH" smtClean="0"/>
              <a:t>14.08.2025</a:t>
            </a:fld>
            <a:endParaRPr lang="de-CH" dirty="0"/>
          </a:p>
        </p:txBody>
      </p:sp>
    </p:spTree>
    <p:extLst>
      <p:ext uri="{BB962C8B-B14F-4D97-AF65-F5344CB8AC3E}">
        <p14:creationId xmlns:p14="http://schemas.microsoft.com/office/powerpoint/2010/main" val="213646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Foliennummernplatzhalter 5"/>
          <p:cNvSpPr>
            <a:spLocks noGrp="1"/>
          </p:cNvSpPr>
          <p:nvPr>
            <p:ph type="sldNum" sz="quarter" idx="5"/>
          </p:nvPr>
        </p:nvSpPr>
        <p:spPr/>
        <p:txBody>
          <a:bodyPr/>
          <a:lstStyle/>
          <a:p>
            <a:fld id="{56BF9A6D-C4F0-414B-98A2-DB7829EAA9E1}" type="slidenum">
              <a:rPr lang="de-CH" smtClean="0"/>
              <a:t>16</a:t>
            </a:fld>
            <a:endParaRPr lang="de-CH" dirty="0"/>
          </a:p>
        </p:txBody>
      </p:sp>
      <p:sp>
        <p:nvSpPr>
          <p:cNvPr id="7" name="Datumsplatzhalter 6">
            <a:extLst>
              <a:ext uri="{FF2B5EF4-FFF2-40B4-BE49-F238E27FC236}">
                <a16:creationId xmlns:a16="http://schemas.microsoft.com/office/drawing/2014/main" id="{899B8146-C14A-857F-411C-083D4178542F}"/>
              </a:ext>
            </a:extLst>
          </p:cNvPr>
          <p:cNvSpPr>
            <a:spLocks noGrp="1"/>
          </p:cNvSpPr>
          <p:nvPr>
            <p:ph type="dt" idx="1"/>
          </p:nvPr>
        </p:nvSpPr>
        <p:spPr/>
        <p:txBody>
          <a:bodyPr/>
          <a:lstStyle/>
          <a:p>
            <a:fld id="{255DA340-F95A-483C-85D1-6250A8119822}" type="datetime1">
              <a:rPr lang="de-CH" smtClean="0"/>
              <a:t>14.08.2025</a:t>
            </a:fld>
            <a:endParaRPr lang="de-CH" dirty="0"/>
          </a:p>
        </p:txBody>
      </p:sp>
    </p:spTree>
    <p:extLst>
      <p:ext uri="{BB962C8B-B14F-4D97-AF65-F5344CB8AC3E}">
        <p14:creationId xmlns:p14="http://schemas.microsoft.com/office/powerpoint/2010/main" val="246677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844" indent="-309556" eaLnBrk="0" hangingPunct="0">
              <a:defRPr sz="2600">
                <a:solidFill>
                  <a:schemeClr val="tx1"/>
                </a:solidFill>
                <a:latin typeface="Arial" charset="0"/>
                <a:ea typeface="ＭＳ Ｐゴシック" charset="0"/>
              </a:defRPr>
            </a:lvl2pPr>
            <a:lvl3pPr marL="1238222" indent="-247645" eaLnBrk="0" hangingPunct="0">
              <a:defRPr sz="2600">
                <a:solidFill>
                  <a:schemeClr val="tx1"/>
                </a:solidFill>
                <a:latin typeface="Arial" charset="0"/>
                <a:ea typeface="ＭＳ Ｐゴシック" charset="0"/>
              </a:defRPr>
            </a:lvl3pPr>
            <a:lvl4pPr marL="1733511" indent="-247645" eaLnBrk="0" hangingPunct="0">
              <a:defRPr sz="2600">
                <a:solidFill>
                  <a:schemeClr val="tx1"/>
                </a:solidFill>
                <a:latin typeface="Arial" charset="0"/>
                <a:ea typeface="ＭＳ Ｐゴシック" charset="0"/>
              </a:defRPr>
            </a:lvl4pPr>
            <a:lvl5pPr marL="2228799" indent="-247645" eaLnBrk="0" hangingPunct="0">
              <a:defRPr sz="2600">
                <a:solidFill>
                  <a:schemeClr val="tx1"/>
                </a:solidFill>
                <a:latin typeface="Arial" charset="0"/>
                <a:ea typeface="ＭＳ Ｐゴシック" charset="0"/>
              </a:defRPr>
            </a:lvl5pPr>
            <a:lvl6pPr marL="2724088" indent="-247645" eaLnBrk="0" fontAlgn="base" hangingPunct="0">
              <a:spcBef>
                <a:spcPct val="0"/>
              </a:spcBef>
              <a:spcAft>
                <a:spcPct val="0"/>
              </a:spcAft>
              <a:defRPr sz="2600">
                <a:solidFill>
                  <a:schemeClr val="tx1"/>
                </a:solidFill>
                <a:latin typeface="Arial" charset="0"/>
                <a:ea typeface="ＭＳ Ｐゴシック" charset="0"/>
              </a:defRPr>
            </a:lvl6pPr>
            <a:lvl7pPr marL="3219374" indent="-247645" eaLnBrk="0" fontAlgn="base" hangingPunct="0">
              <a:spcBef>
                <a:spcPct val="0"/>
              </a:spcBef>
              <a:spcAft>
                <a:spcPct val="0"/>
              </a:spcAft>
              <a:defRPr sz="2600">
                <a:solidFill>
                  <a:schemeClr val="tx1"/>
                </a:solidFill>
                <a:latin typeface="Arial" charset="0"/>
                <a:ea typeface="ＭＳ Ｐゴシック" charset="0"/>
              </a:defRPr>
            </a:lvl7pPr>
            <a:lvl8pPr marL="3714664" indent="-247645" eaLnBrk="0" fontAlgn="base" hangingPunct="0">
              <a:spcBef>
                <a:spcPct val="0"/>
              </a:spcBef>
              <a:spcAft>
                <a:spcPct val="0"/>
              </a:spcAft>
              <a:defRPr sz="2600">
                <a:solidFill>
                  <a:schemeClr val="tx1"/>
                </a:solidFill>
                <a:latin typeface="Arial" charset="0"/>
                <a:ea typeface="ＭＳ Ｐゴシック" charset="0"/>
              </a:defRPr>
            </a:lvl8pPr>
            <a:lvl9pPr marL="4209953" indent="-247645"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17</a:t>
            </a:fld>
            <a:endParaRPr lang="de-CH" sz="13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387C8E6F-93AE-8A42-4AE0-AF5A152165A3}"/>
              </a:ext>
            </a:extLst>
          </p:cNvPr>
          <p:cNvSpPr>
            <a:spLocks noGrp="1"/>
          </p:cNvSpPr>
          <p:nvPr>
            <p:ph type="dt" idx="1"/>
          </p:nvPr>
        </p:nvSpPr>
        <p:spPr/>
        <p:txBody>
          <a:bodyPr/>
          <a:lstStyle/>
          <a:p>
            <a:fld id="{8F561B35-303F-472B-BEC8-65F754A762C3}" type="datetime1">
              <a:rPr lang="de-CH" smtClean="0"/>
              <a:t>14.08.2025</a:t>
            </a:fld>
            <a:endParaRPr lang="de-CH" dirty="0"/>
          </a:p>
        </p:txBody>
      </p:sp>
    </p:spTree>
    <p:extLst>
      <p:ext uri="{BB962C8B-B14F-4D97-AF65-F5344CB8AC3E}">
        <p14:creationId xmlns:p14="http://schemas.microsoft.com/office/powerpoint/2010/main" val="2047472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Foliennummernplatzhalter 5"/>
          <p:cNvSpPr>
            <a:spLocks noGrp="1"/>
          </p:cNvSpPr>
          <p:nvPr>
            <p:ph type="sldNum" sz="quarter" idx="5"/>
          </p:nvPr>
        </p:nvSpPr>
        <p:spPr/>
        <p:txBody>
          <a:bodyPr/>
          <a:lstStyle/>
          <a:p>
            <a:fld id="{56BF9A6D-C4F0-414B-98A2-DB7829EAA9E1}" type="slidenum">
              <a:rPr lang="de-CH" smtClean="0"/>
              <a:t>18</a:t>
            </a:fld>
            <a:endParaRPr lang="de-CH" dirty="0"/>
          </a:p>
        </p:txBody>
      </p:sp>
      <p:sp>
        <p:nvSpPr>
          <p:cNvPr id="7" name="Datumsplatzhalter 6">
            <a:extLst>
              <a:ext uri="{FF2B5EF4-FFF2-40B4-BE49-F238E27FC236}">
                <a16:creationId xmlns:a16="http://schemas.microsoft.com/office/drawing/2014/main" id="{7AA95E61-5828-4B0D-4AF2-F63CD36951A5}"/>
              </a:ext>
            </a:extLst>
          </p:cNvPr>
          <p:cNvSpPr>
            <a:spLocks noGrp="1"/>
          </p:cNvSpPr>
          <p:nvPr>
            <p:ph type="dt" idx="1"/>
          </p:nvPr>
        </p:nvSpPr>
        <p:spPr/>
        <p:txBody>
          <a:bodyPr/>
          <a:lstStyle/>
          <a:p>
            <a:fld id="{C26E5B6A-B907-4445-BB06-B9027591D1C6}" type="datetime1">
              <a:rPr lang="de-CH" smtClean="0"/>
              <a:t>14.08.2025</a:t>
            </a:fld>
            <a:endParaRPr lang="de-CH" dirty="0"/>
          </a:p>
        </p:txBody>
      </p:sp>
    </p:spTree>
    <p:extLst>
      <p:ext uri="{BB962C8B-B14F-4D97-AF65-F5344CB8AC3E}">
        <p14:creationId xmlns:p14="http://schemas.microsoft.com/office/powerpoint/2010/main" val="4168740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Foliennummernplatzhalter 5"/>
          <p:cNvSpPr>
            <a:spLocks noGrp="1"/>
          </p:cNvSpPr>
          <p:nvPr>
            <p:ph type="sldNum" sz="quarter" idx="5"/>
          </p:nvPr>
        </p:nvSpPr>
        <p:spPr/>
        <p:txBody>
          <a:bodyPr/>
          <a:lstStyle/>
          <a:p>
            <a:fld id="{56BF9A6D-C4F0-414B-98A2-DB7829EAA9E1}" type="slidenum">
              <a:rPr lang="de-CH" smtClean="0"/>
              <a:t>19</a:t>
            </a:fld>
            <a:endParaRPr lang="de-CH" dirty="0"/>
          </a:p>
        </p:txBody>
      </p:sp>
      <p:sp>
        <p:nvSpPr>
          <p:cNvPr id="7" name="Datumsplatzhalter 6">
            <a:extLst>
              <a:ext uri="{FF2B5EF4-FFF2-40B4-BE49-F238E27FC236}">
                <a16:creationId xmlns:a16="http://schemas.microsoft.com/office/drawing/2014/main" id="{B46F6082-72F4-4CE3-1EF1-76BD8E432CD6}"/>
              </a:ext>
            </a:extLst>
          </p:cNvPr>
          <p:cNvSpPr>
            <a:spLocks noGrp="1"/>
          </p:cNvSpPr>
          <p:nvPr>
            <p:ph type="dt" idx="1"/>
          </p:nvPr>
        </p:nvSpPr>
        <p:spPr/>
        <p:txBody>
          <a:bodyPr/>
          <a:lstStyle/>
          <a:p>
            <a:fld id="{28A9F716-1EE8-4A10-9E9B-AE73C2731D84}" type="datetime1">
              <a:rPr lang="de-CH" smtClean="0"/>
              <a:t>14.08.2025</a:t>
            </a:fld>
            <a:endParaRPr lang="de-CH" dirty="0"/>
          </a:p>
        </p:txBody>
      </p:sp>
    </p:spTree>
    <p:extLst>
      <p:ext uri="{BB962C8B-B14F-4D97-AF65-F5344CB8AC3E}">
        <p14:creationId xmlns:p14="http://schemas.microsoft.com/office/powerpoint/2010/main" val="2889849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206D1-2105-18AE-C770-374F7BCD1DE3}"/>
            </a:ext>
          </a:extLst>
        </p:cNvPr>
        <p:cNvGrpSpPr/>
        <p:nvPr/>
      </p:nvGrpSpPr>
      <p:grpSpPr>
        <a:xfrm>
          <a:off x="0" y="0"/>
          <a:ext cx="0" cy="0"/>
          <a:chOff x="0" y="0"/>
          <a:chExt cx="0" cy="0"/>
        </a:xfrm>
      </p:grpSpPr>
      <p:sp>
        <p:nvSpPr>
          <p:cNvPr id="20481" name="Rectangle 7">
            <a:extLst>
              <a:ext uri="{FF2B5EF4-FFF2-40B4-BE49-F238E27FC236}">
                <a16:creationId xmlns:a16="http://schemas.microsoft.com/office/drawing/2014/main" id="{9127A6D2-FB29-0C5D-A96E-F985B258EB32}"/>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924" indent="-309586" eaLnBrk="0" hangingPunct="0">
              <a:defRPr sz="2600">
                <a:solidFill>
                  <a:schemeClr val="tx1"/>
                </a:solidFill>
                <a:latin typeface="Arial" charset="0"/>
                <a:ea typeface="ＭＳ Ｐゴシック" charset="0"/>
              </a:defRPr>
            </a:lvl2pPr>
            <a:lvl3pPr marL="1238346" indent="-247669" eaLnBrk="0" hangingPunct="0">
              <a:defRPr sz="2600">
                <a:solidFill>
                  <a:schemeClr val="tx1"/>
                </a:solidFill>
                <a:latin typeface="Arial" charset="0"/>
                <a:ea typeface="ＭＳ Ｐゴシック" charset="0"/>
              </a:defRPr>
            </a:lvl3pPr>
            <a:lvl4pPr marL="1733684" indent="-247669" eaLnBrk="0" hangingPunct="0">
              <a:defRPr sz="2600">
                <a:solidFill>
                  <a:schemeClr val="tx1"/>
                </a:solidFill>
                <a:latin typeface="Arial" charset="0"/>
                <a:ea typeface="ＭＳ Ｐゴシック" charset="0"/>
              </a:defRPr>
            </a:lvl4pPr>
            <a:lvl5pPr marL="2229022" indent="-247669" eaLnBrk="0" hangingPunct="0">
              <a:defRPr sz="2600">
                <a:solidFill>
                  <a:schemeClr val="tx1"/>
                </a:solidFill>
                <a:latin typeface="Arial" charset="0"/>
                <a:ea typeface="ＭＳ Ｐゴシック" charset="0"/>
              </a:defRPr>
            </a:lvl5pPr>
            <a:lvl6pPr marL="2724361" indent="-247669" eaLnBrk="0" fontAlgn="base" hangingPunct="0">
              <a:spcBef>
                <a:spcPct val="0"/>
              </a:spcBef>
              <a:spcAft>
                <a:spcPct val="0"/>
              </a:spcAft>
              <a:defRPr sz="2600">
                <a:solidFill>
                  <a:schemeClr val="tx1"/>
                </a:solidFill>
                <a:latin typeface="Arial" charset="0"/>
                <a:ea typeface="ＭＳ Ｐゴシック" charset="0"/>
              </a:defRPr>
            </a:lvl6pPr>
            <a:lvl7pPr marL="3219698" indent="-247669" eaLnBrk="0" fontAlgn="base" hangingPunct="0">
              <a:spcBef>
                <a:spcPct val="0"/>
              </a:spcBef>
              <a:spcAft>
                <a:spcPct val="0"/>
              </a:spcAft>
              <a:defRPr sz="2600">
                <a:solidFill>
                  <a:schemeClr val="tx1"/>
                </a:solidFill>
                <a:latin typeface="Arial" charset="0"/>
                <a:ea typeface="ＭＳ Ｐゴシック" charset="0"/>
              </a:defRPr>
            </a:lvl7pPr>
            <a:lvl8pPr marL="3715036" indent="-247669" eaLnBrk="0" fontAlgn="base" hangingPunct="0">
              <a:spcBef>
                <a:spcPct val="0"/>
              </a:spcBef>
              <a:spcAft>
                <a:spcPct val="0"/>
              </a:spcAft>
              <a:defRPr sz="2600">
                <a:solidFill>
                  <a:schemeClr val="tx1"/>
                </a:solidFill>
                <a:latin typeface="Arial" charset="0"/>
                <a:ea typeface="ＭＳ Ｐゴシック" charset="0"/>
              </a:defRPr>
            </a:lvl8pPr>
            <a:lvl9pPr marL="4210374" indent="-24766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2</a:t>
            </a:fld>
            <a:endParaRPr lang="de-CH" sz="1300"/>
          </a:p>
        </p:txBody>
      </p:sp>
      <p:sp>
        <p:nvSpPr>
          <p:cNvPr id="20482" name="Rectangle 2">
            <a:extLst>
              <a:ext uri="{FF2B5EF4-FFF2-40B4-BE49-F238E27FC236}">
                <a16:creationId xmlns:a16="http://schemas.microsoft.com/office/drawing/2014/main" id="{ED6EBDE8-996E-79DB-8FB0-2120EB06E313}"/>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0C3E6B0-9D49-381A-FF43-EE87C1C0E684}"/>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CH" dirty="0">
              <a:ea typeface="ＭＳ Ｐゴシック" charset="0"/>
              <a:cs typeface="ＭＳ Ｐゴシック" charset="0"/>
            </a:endParaRPr>
          </a:p>
          <a:p>
            <a:endParaRPr lang="de-CH" dirty="0">
              <a:ea typeface="ＭＳ Ｐゴシック" charset="0"/>
              <a:cs typeface="ＭＳ Ｐゴシック" charset="0"/>
            </a:endParaRPr>
          </a:p>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CC71C847-3F65-9B1B-12FB-C9EF0509113F}"/>
              </a:ext>
            </a:extLst>
          </p:cNvPr>
          <p:cNvSpPr>
            <a:spLocks noGrp="1"/>
          </p:cNvSpPr>
          <p:nvPr>
            <p:ph type="dt" idx="1"/>
          </p:nvPr>
        </p:nvSpPr>
        <p:spPr/>
        <p:txBody>
          <a:bodyPr/>
          <a:lstStyle/>
          <a:p>
            <a:fld id="{29C781F5-0BA3-47C9-BAF8-15D593209123}" type="datetime1">
              <a:rPr lang="de-CH" smtClean="0"/>
              <a:t>14.08.2025</a:t>
            </a:fld>
            <a:endParaRPr lang="de-CH" dirty="0"/>
          </a:p>
        </p:txBody>
      </p:sp>
    </p:spTree>
    <p:extLst>
      <p:ext uri="{BB962C8B-B14F-4D97-AF65-F5344CB8AC3E}">
        <p14:creationId xmlns:p14="http://schemas.microsoft.com/office/powerpoint/2010/main" val="183084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Karenzzeit von einem Jahr nach Abschluss der Ausbildung.</a:t>
            </a:r>
          </a:p>
        </p:txBody>
      </p:sp>
      <p:sp>
        <p:nvSpPr>
          <p:cNvPr id="6" name="Foliennummernplatzhalter 5"/>
          <p:cNvSpPr>
            <a:spLocks noGrp="1"/>
          </p:cNvSpPr>
          <p:nvPr>
            <p:ph type="sldNum" sz="quarter" idx="5"/>
          </p:nvPr>
        </p:nvSpPr>
        <p:spPr/>
        <p:txBody>
          <a:bodyPr/>
          <a:lstStyle/>
          <a:p>
            <a:fld id="{56BF9A6D-C4F0-414B-98A2-DB7829EAA9E1}" type="slidenum">
              <a:rPr lang="de-CH" smtClean="0"/>
              <a:t>20</a:t>
            </a:fld>
            <a:endParaRPr lang="de-CH" dirty="0"/>
          </a:p>
        </p:txBody>
      </p:sp>
      <p:sp>
        <p:nvSpPr>
          <p:cNvPr id="7" name="Datumsplatzhalter 6">
            <a:extLst>
              <a:ext uri="{FF2B5EF4-FFF2-40B4-BE49-F238E27FC236}">
                <a16:creationId xmlns:a16="http://schemas.microsoft.com/office/drawing/2014/main" id="{C834BB50-874A-524E-FB95-3C51311FE9F7}"/>
              </a:ext>
            </a:extLst>
          </p:cNvPr>
          <p:cNvSpPr>
            <a:spLocks noGrp="1"/>
          </p:cNvSpPr>
          <p:nvPr>
            <p:ph type="dt" idx="1"/>
          </p:nvPr>
        </p:nvSpPr>
        <p:spPr/>
        <p:txBody>
          <a:bodyPr/>
          <a:lstStyle/>
          <a:p>
            <a:fld id="{2E9AFF79-545B-4D77-859A-451C5807033A}" type="datetime1">
              <a:rPr lang="de-CH" smtClean="0"/>
              <a:t>14.08.2025</a:t>
            </a:fld>
            <a:endParaRPr lang="de-CH" dirty="0"/>
          </a:p>
        </p:txBody>
      </p:sp>
    </p:spTree>
    <p:extLst>
      <p:ext uri="{BB962C8B-B14F-4D97-AF65-F5344CB8AC3E}">
        <p14:creationId xmlns:p14="http://schemas.microsoft.com/office/powerpoint/2010/main" val="2694254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Gibt es Fragen zum Tronc Commun?</a:t>
            </a:r>
          </a:p>
          <a:p>
            <a:endParaRPr lang="de-DE" dirty="0"/>
          </a:p>
        </p:txBody>
      </p:sp>
      <p:sp>
        <p:nvSpPr>
          <p:cNvPr id="4" name="Foliennummernplatzhalter 3"/>
          <p:cNvSpPr>
            <a:spLocks noGrp="1"/>
          </p:cNvSpPr>
          <p:nvPr>
            <p:ph type="sldNum" sz="quarter" idx="10"/>
          </p:nvPr>
        </p:nvSpPr>
        <p:spPr/>
        <p:txBody>
          <a:bodyPr/>
          <a:lstStyle/>
          <a:p>
            <a:fld id="{56BF9A6D-C4F0-414B-98A2-DB7829EAA9E1}" type="slidenum">
              <a:rPr lang="de-CH" smtClean="0"/>
              <a:t>21</a:t>
            </a:fld>
            <a:endParaRPr lang="de-CH" dirty="0"/>
          </a:p>
        </p:txBody>
      </p:sp>
      <p:sp>
        <p:nvSpPr>
          <p:cNvPr id="7" name="Datumsplatzhalter 6">
            <a:extLst>
              <a:ext uri="{FF2B5EF4-FFF2-40B4-BE49-F238E27FC236}">
                <a16:creationId xmlns:a16="http://schemas.microsoft.com/office/drawing/2014/main" id="{F23D65D7-07F8-0198-B899-C70030AE8074}"/>
              </a:ext>
            </a:extLst>
          </p:cNvPr>
          <p:cNvSpPr>
            <a:spLocks noGrp="1"/>
          </p:cNvSpPr>
          <p:nvPr>
            <p:ph type="dt" idx="1"/>
          </p:nvPr>
        </p:nvSpPr>
        <p:spPr/>
        <p:txBody>
          <a:bodyPr/>
          <a:lstStyle/>
          <a:p>
            <a:fld id="{7D6B73F0-35F7-4A4F-AE8F-95D0A17E429E}" type="datetime1">
              <a:rPr lang="de-CH" smtClean="0"/>
              <a:t>14.08.2025</a:t>
            </a:fld>
            <a:endParaRPr lang="de-CH" dirty="0"/>
          </a:p>
        </p:txBody>
      </p:sp>
    </p:spTree>
    <p:extLst>
      <p:ext uri="{BB962C8B-B14F-4D97-AF65-F5344CB8AC3E}">
        <p14:creationId xmlns:p14="http://schemas.microsoft.com/office/powerpoint/2010/main" val="1185616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6" name="Foliennummernplatzhalter 5"/>
          <p:cNvSpPr>
            <a:spLocks noGrp="1"/>
          </p:cNvSpPr>
          <p:nvPr>
            <p:ph type="sldNum" sz="quarter" idx="5"/>
          </p:nvPr>
        </p:nvSpPr>
        <p:spPr/>
        <p:txBody>
          <a:bodyPr/>
          <a:lstStyle/>
          <a:p>
            <a:fld id="{56BF9A6D-C4F0-414B-98A2-DB7829EAA9E1}" type="slidenum">
              <a:rPr lang="de-CH" smtClean="0"/>
              <a:t>22</a:t>
            </a:fld>
            <a:endParaRPr lang="de-CH" dirty="0"/>
          </a:p>
        </p:txBody>
      </p:sp>
      <p:sp>
        <p:nvSpPr>
          <p:cNvPr id="7" name="Datumsplatzhalter 6">
            <a:extLst>
              <a:ext uri="{FF2B5EF4-FFF2-40B4-BE49-F238E27FC236}">
                <a16:creationId xmlns:a16="http://schemas.microsoft.com/office/drawing/2014/main" id="{7FC8ADB3-10BB-1BA8-B30E-04838F0AA978}"/>
              </a:ext>
            </a:extLst>
          </p:cNvPr>
          <p:cNvSpPr>
            <a:spLocks noGrp="1"/>
          </p:cNvSpPr>
          <p:nvPr>
            <p:ph type="dt" idx="1"/>
          </p:nvPr>
        </p:nvSpPr>
        <p:spPr/>
        <p:txBody>
          <a:bodyPr/>
          <a:lstStyle/>
          <a:p>
            <a:fld id="{0EB608B1-DDC8-4356-AD87-5E73F1A8DB2F}" type="datetime1">
              <a:rPr lang="de-CH" smtClean="0"/>
              <a:t>14.08.2025</a:t>
            </a:fld>
            <a:endParaRPr lang="de-CH" dirty="0"/>
          </a:p>
        </p:txBody>
      </p:sp>
    </p:spTree>
    <p:extLst>
      <p:ext uri="{BB962C8B-B14F-4D97-AF65-F5344CB8AC3E}">
        <p14:creationId xmlns:p14="http://schemas.microsoft.com/office/powerpoint/2010/main" val="1008027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F0000"/>
                </a:solidFill>
              </a:rPr>
              <a:t>In diesem Dokument finden Sie auch die Berufe, die von bestimmten Modulen des TC befreien.</a:t>
            </a:r>
            <a:endParaRPr lang="de-CH" dirty="0"/>
          </a:p>
        </p:txBody>
      </p:sp>
      <p:sp>
        <p:nvSpPr>
          <p:cNvPr id="6" name="Foliennummernplatzhalter 5"/>
          <p:cNvSpPr>
            <a:spLocks noGrp="1"/>
          </p:cNvSpPr>
          <p:nvPr>
            <p:ph type="sldNum" sz="quarter" idx="5"/>
          </p:nvPr>
        </p:nvSpPr>
        <p:spPr/>
        <p:txBody>
          <a:bodyPr/>
          <a:lstStyle/>
          <a:p>
            <a:fld id="{56BF9A6D-C4F0-414B-98A2-DB7829EAA9E1}" type="slidenum">
              <a:rPr lang="de-CH" smtClean="0"/>
              <a:t>23</a:t>
            </a:fld>
            <a:endParaRPr lang="de-CH" dirty="0"/>
          </a:p>
        </p:txBody>
      </p:sp>
      <p:sp>
        <p:nvSpPr>
          <p:cNvPr id="7" name="Datumsplatzhalter 6">
            <a:extLst>
              <a:ext uri="{FF2B5EF4-FFF2-40B4-BE49-F238E27FC236}">
                <a16:creationId xmlns:a16="http://schemas.microsoft.com/office/drawing/2014/main" id="{7380E1E0-0CC4-1A33-AA85-124907A7E4A2}"/>
              </a:ext>
            </a:extLst>
          </p:cNvPr>
          <p:cNvSpPr>
            <a:spLocks noGrp="1"/>
          </p:cNvSpPr>
          <p:nvPr>
            <p:ph type="dt" idx="1"/>
          </p:nvPr>
        </p:nvSpPr>
        <p:spPr/>
        <p:txBody>
          <a:bodyPr/>
          <a:lstStyle/>
          <a:p>
            <a:fld id="{E8EA0AF9-3AB8-4532-881C-9640C9D9315D}" type="datetime1">
              <a:rPr lang="de-CH" smtClean="0"/>
              <a:t>14.08.2025</a:t>
            </a:fld>
            <a:endParaRPr lang="de-CH" dirty="0"/>
          </a:p>
        </p:txBody>
      </p:sp>
    </p:spTree>
    <p:extLst>
      <p:ext uri="{BB962C8B-B14F-4D97-AF65-F5344CB8AC3E}">
        <p14:creationId xmlns:p14="http://schemas.microsoft.com/office/powerpoint/2010/main" val="208187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p:txBody>
          <a:bodyPr/>
          <a:lstStyle/>
          <a:p>
            <a:fld id="{56BF9A6D-C4F0-414B-98A2-DB7829EAA9E1}" type="slidenum">
              <a:rPr lang="de-CH" smtClean="0"/>
              <a:t>24</a:t>
            </a:fld>
            <a:endParaRPr lang="de-CH"/>
          </a:p>
        </p:txBody>
      </p:sp>
      <p:sp>
        <p:nvSpPr>
          <p:cNvPr id="7" name="Datumsplatzhalter 6">
            <a:extLst>
              <a:ext uri="{FF2B5EF4-FFF2-40B4-BE49-F238E27FC236}">
                <a16:creationId xmlns:a16="http://schemas.microsoft.com/office/drawing/2014/main" id="{6CAE43C5-7CD8-7576-0C84-12322DA632C3}"/>
              </a:ext>
            </a:extLst>
          </p:cNvPr>
          <p:cNvSpPr>
            <a:spLocks noGrp="1"/>
          </p:cNvSpPr>
          <p:nvPr>
            <p:ph type="dt" idx="1"/>
          </p:nvPr>
        </p:nvSpPr>
        <p:spPr/>
        <p:txBody>
          <a:bodyPr/>
          <a:lstStyle/>
          <a:p>
            <a:fld id="{8C4C49D2-BEF9-49FE-97DD-CA76FE33307A}" type="datetime1">
              <a:rPr lang="de-CH" smtClean="0"/>
              <a:t>14.08.2025</a:t>
            </a:fld>
            <a:endParaRPr lang="de-CH" dirty="0"/>
          </a:p>
        </p:txBody>
      </p:sp>
    </p:spTree>
    <p:extLst>
      <p:ext uri="{BB962C8B-B14F-4D97-AF65-F5344CB8AC3E}">
        <p14:creationId xmlns:p14="http://schemas.microsoft.com/office/powerpoint/2010/main" val="2809532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Kleinere Anfragen werden auch telefonisch oder per Mail beantwortet, kostenlos…</a:t>
            </a:r>
          </a:p>
        </p:txBody>
      </p:sp>
      <p:sp>
        <p:nvSpPr>
          <p:cNvPr id="5" name="Foliennummernplatzhalter 4"/>
          <p:cNvSpPr>
            <a:spLocks noGrp="1"/>
          </p:cNvSpPr>
          <p:nvPr>
            <p:ph type="sldNum" sz="quarter" idx="5"/>
          </p:nvPr>
        </p:nvSpPr>
        <p:spPr/>
        <p:txBody>
          <a:bodyPr/>
          <a:lstStyle/>
          <a:p>
            <a:fld id="{56BF9A6D-C4F0-414B-98A2-DB7829EAA9E1}" type="slidenum">
              <a:rPr lang="de-CH" smtClean="0"/>
              <a:t>25</a:t>
            </a:fld>
            <a:endParaRPr lang="de-CH"/>
          </a:p>
        </p:txBody>
      </p:sp>
      <p:sp>
        <p:nvSpPr>
          <p:cNvPr id="7" name="Datumsplatzhalter 6">
            <a:extLst>
              <a:ext uri="{FF2B5EF4-FFF2-40B4-BE49-F238E27FC236}">
                <a16:creationId xmlns:a16="http://schemas.microsoft.com/office/drawing/2014/main" id="{46515D0B-A4BA-34A2-B728-ECA4B8C8A3FF}"/>
              </a:ext>
            </a:extLst>
          </p:cNvPr>
          <p:cNvSpPr>
            <a:spLocks noGrp="1"/>
          </p:cNvSpPr>
          <p:nvPr>
            <p:ph type="dt" idx="1"/>
          </p:nvPr>
        </p:nvSpPr>
        <p:spPr/>
        <p:txBody>
          <a:bodyPr/>
          <a:lstStyle/>
          <a:p>
            <a:fld id="{C979286D-5AE7-4D49-A7F7-E55E1387AB89}" type="datetime1">
              <a:rPr lang="de-CH" smtClean="0"/>
              <a:t>14.08.2025</a:t>
            </a:fld>
            <a:endParaRPr lang="de-CH" dirty="0"/>
          </a:p>
        </p:txBody>
      </p:sp>
    </p:spTree>
    <p:extLst>
      <p:ext uri="{BB962C8B-B14F-4D97-AF65-F5344CB8AC3E}">
        <p14:creationId xmlns:p14="http://schemas.microsoft.com/office/powerpoint/2010/main" val="2540142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Verweis auf die Wegleitung zur Erstellung des Essays auf der Webseite</a:t>
            </a:r>
          </a:p>
        </p:txBody>
      </p:sp>
      <p:sp>
        <p:nvSpPr>
          <p:cNvPr id="6" name="Foliennummernplatzhalter 5"/>
          <p:cNvSpPr>
            <a:spLocks noGrp="1"/>
          </p:cNvSpPr>
          <p:nvPr>
            <p:ph type="sldNum" sz="quarter" idx="5"/>
          </p:nvPr>
        </p:nvSpPr>
        <p:spPr/>
        <p:txBody>
          <a:bodyPr/>
          <a:lstStyle/>
          <a:p>
            <a:fld id="{56BF9A6D-C4F0-414B-98A2-DB7829EAA9E1}" type="slidenum">
              <a:rPr lang="de-CH" smtClean="0"/>
              <a:t>26</a:t>
            </a:fld>
            <a:endParaRPr lang="de-CH" dirty="0"/>
          </a:p>
        </p:txBody>
      </p:sp>
      <p:sp>
        <p:nvSpPr>
          <p:cNvPr id="7" name="Datumsplatzhalter 6">
            <a:extLst>
              <a:ext uri="{FF2B5EF4-FFF2-40B4-BE49-F238E27FC236}">
                <a16:creationId xmlns:a16="http://schemas.microsoft.com/office/drawing/2014/main" id="{B773248C-34EB-F46E-AA39-1B56BDACAC9E}"/>
              </a:ext>
            </a:extLst>
          </p:cNvPr>
          <p:cNvSpPr>
            <a:spLocks noGrp="1"/>
          </p:cNvSpPr>
          <p:nvPr>
            <p:ph type="dt" idx="1"/>
          </p:nvPr>
        </p:nvSpPr>
        <p:spPr/>
        <p:txBody>
          <a:bodyPr/>
          <a:lstStyle/>
          <a:p>
            <a:fld id="{0E75FB31-86AF-4737-A518-28FC9A0E6467}" type="datetime1">
              <a:rPr lang="de-CH" smtClean="0"/>
              <a:t>14.08.2025</a:t>
            </a:fld>
            <a:endParaRPr lang="de-CH" dirty="0"/>
          </a:p>
        </p:txBody>
      </p:sp>
    </p:spTree>
    <p:extLst>
      <p:ext uri="{BB962C8B-B14F-4D97-AF65-F5344CB8AC3E}">
        <p14:creationId xmlns:p14="http://schemas.microsoft.com/office/powerpoint/2010/main" val="3369606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BF9A6D-C4F0-414B-98A2-DB7829EAA9E1}" type="slidenum">
              <a:rPr lang="de-CH" smtClean="0"/>
              <a:t>27</a:t>
            </a:fld>
            <a:endParaRPr lang="de-CH" dirty="0"/>
          </a:p>
        </p:txBody>
      </p:sp>
      <p:sp>
        <p:nvSpPr>
          <p:cNvPr id="7" name="Datumsplatzhalter 6">
            <a:extLst>
              <a:ext uri="{FF2B5EF4-FFF2-40B4-BE49-F238E27FC236}">
                <a16:creationId xmlns:a16="http://schemas.microsoft.com/office/drawing/2014/main" id="{094F7FB2-CA2A-49A6-0388-50D6067D9DB4}"/>
              </a:ext>
            </a:extLst>
          </p:cNvPr>
          <p:cNvSpPr>
            <a:spLocks noGrp="1"/>
          </p:cNvSpPr>
          <p:nvPr>
            <p:ph type="dt" idx="1"/>
          </p:nvPr>
        </p:nvSpPr>
        <p:spPr/>
        <p:txBody>
          <a:bodyPr/>
          <a:lstStyle/>
          <a:p>
            <a:fld id="{5C5BF1B5-2208-484B-A671-9936A8CF8FAA}" type="datetime1">
              <a:rPr lang="de-CH" smtClean="0"/>
              <a:t>14.08.2025</a:t>
            </a:fld>
            <a:endParaRPr lang="de-CH" dirty="0"/>
          </a:p>
        </p:txBody>
      </p:sp>
    </p:spTree>
    <p:extLst>
      <p:ext uri="{BB962C8B-B14F-4D97-AF65-F5344CB8AC3E}">
        <p14:creationId xmlns:p14="http://schemas.microsoft.com/office/powerpoint/2010/main" val="2011103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BF9A6D-C4F0-414B-98A2-DB7829EAA9E1}" type="slidenum">
              <a:rPr lang="de-CH" smtClean="0"/>
              <a:t>28</a:t>
            </a:fld>
            <a:endParaRPr lang="de-CH" dirty="0"/>
          </a:p>
        </p:txBody>
      </p:sp>
      <p:sp>
        <p:nvSpPr>
          <p:cNvPr id="7" name="Datumsplatzhalter 6">
            <a:extLst>
              <a:ext uri="{FF2B5EF4-FFF2-40B4-BE49-F238E27FC236}">
                <a16:creationId xmlns:a16="http://schemas.microsoft.com/office/drawing/2014/main" id="{D06EDEB9-2F8D-571E-09B6-A8141FD437E0}"/>
              </a:ext>
            </a:extLst>
          </p:cNvPr>
          <p:cNvSpPr>
            <a:spLocks noGrp="1"/>
          </p:cNvSpPr>
          <p:nvPr>
            <p:ph type="dt" idx="1"/>
          </p:nvPr>
        </p:nvSpPr>
        <p:spPr/>
        <p:txBody>
          <a:bodyPr/>
          <a:lstStyle/>
          <a:p>
            <a:fld id="{F48A91CD-02D4-427C-B45C-87F7CC326234}" type="datetime1">
              <a:rPr lang="de-CH" smtClean="0"/>
              <a:t>14.08.2025</a:t>
            </a:fld>
            <a:endParaRPr lang="de-CH" dirty="0"/>
          </a:p>
        </p:txBody>
      </p:sp>
    </p:spTree>
    <p:extLst>
      <p:ext uri="{BB962C8B-B14F-4D97-AF65-F5344CB8AC3E}">
        <p14:creationId xmlns:p14="http://schemas.microsoft.com/office/powerpoint/2010/main" val="2011103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844" indent="-309556" eaLnBrk="0" hangingPunct="0">
              <a:defRPr sz="2600">
                <a:solidFill>
                  <a:schemeClr val="tx1"/>
                </a:solidFill>
                <a:latin typeface="Arial" charset="0"/>
                <a:ea typeface="ＭＳ Ｐゴシック" charset="0"/>
              </a:defRPr>
            </a:lvl2pPr>
            <a:lvl3pPr marL="1238222" indent="-247645" eaLnBrk="0" hangingPunct="0">
              <a:defRPr sz="2600">
                <a:solidFill>
                  <a:schemeClr val="tx1"/>
                </a:solidFill>
                <a:latin typeface="Arial" charset="0"/>
                <a:ea typeface="ＭＳ Ｐゴシック" charset="0"/>
              </a:defRPr>
            </a:lvl3pPr>
            <a:lvl4pPr marL="1733511" indent="-247645" eaLnBrk="0" hangingPunct="0">
              <a:defRPr sz="2600">
                <a:solidFill>
                  <a:schemeClr val="tx1"/>
                </a:solidFill>
                <a:latin typeface="Arial" charset="0"/>
                <a:ea typeface="ＭＳ Ｐゴシック" charset="0"/>
              </a:defRPr>
            </a:lvl4pPr>
            <a:lvl5pPr marL="2228799" indent="-247645" eaLnBrk="0" hangingPunct="0">
              <a:defRPr sz="2600">
                <a:solidFill>
                  <a:schemeClr val="tx1"/>
                </a:solidFill>
                <a:latin typeface="Arial" charset="0"/>
                <a:ea typeface="ＭＳ Ｐゴシック" charset="0"/>
              </a:defRPr>
            </a:lvl5pPr>
            <a:lvl6pPr marL="2724088" indent="-247645" eaLnBrk="0" fontAlgn="base" hangingPunct="0">
              <a:spcBef>
                <a:spcPct val="0"/>
              </a:spcBef>
              <a:spcAft>
                <a:spcPct val="0"/>
              </a:spcAft>
              <a:defRPr sz="2600">
                <a:solidFill>
                  <a:schemeClr val="tx1"/>
                </a:solidFill>
                <a:latin typeface="Arial" charset="0"/>
                <a:ea typeface="ＭＳ Ｐゴシック" charset="0"/>
              </a:defRPr>
            </a:lvl6pPr>
            <a:lvl7pPr marL="3219374" indent="-247645" eaLnBrk="0" fontAlgn="base" hangingPunct="0">
              <a:spcBef>
                <a:spcPct val="0"/>
              </a:spcBef>
              <a:spcAft>
                <a:spcPct val="0"/>
              </a:spcAft>
              <a:defRPr sz="2600">
                <a:solidFill>
                  <a:schemeClr val="tx1"/>
                </a:solidFill>
                <a:latin typeface="Arial" charset="0"/>
                <a:ea typeface="ＭＳ Ｐゴシック" charset="0"/>
              </a:defRPr>
            </a:lvl7pPr>
            <a:lvl8pPr marL="3714664" indent="-247645" eaLnBrk="0" fontAlgn="base" hangingPunct="0">
              <a:spcBef>
                <a:spcPct val="0"/>
              </a:spcBef>
              <a:spcAft>
                <a:spcPct val="0"/>
              </a:spcAft>
              <a:defRPr sz="2600">
                <a:solidFill>
                  <a:schemeClr val="tx1"/>
                </a:solidFill>
                <a:latin typeface="Arial" charset="0"/>
                <a:ea typeface="ＭＳ Ｐゴシック" charset="0"/>
              </a:defRPr>
            </a:lvl8pPr>
            <a:lvl9pPr marL="4209953" indent="-247645"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80989B11-5069-6842-B2B4-34590C900572}" type="slidenum">
              <a:rPr lang="de-CH" sz="1300"/>
              <a:pPr eaLnBrk="1" hangingPunct="1"/>
              <a:t>29</a:t>
            </a:fld>
            <a:endParaRPr lang="de-CH" sz="13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AA807600-7429-672C-0E50-2F6623CA17B5}"/>
              </a:ext>
            </a:extLst>
          </p:cNvPr>
          <p:cNvSpPr>
            <a:spLocks noGrp="1"/>
          </p:cNvSpPr>
          <p:nvPr>
            <p:ph type="dt" idx="1"/>
          </p:nvPr>
        </p:nvSpPr>
        <p:spPr/>
        <p:txBody>
          <a:bodyPr/>
          <a:lstStyle/>
          <a:p>
            <a:fld id="{0BC9DAD6-E5B1-4522-BE83-C8CAC76AFF0C}" type="datetime1">
              <a:rPr lang="de-CH" smtClean="0"/>
              <a:t>14.08.2025</a:t>
            </a:fld>
            <a:endParaRPr lang="de-CH" dirty="0"/>
          </a:p>
        </p:txBody>
      </p:sp>
    </p:spTree>
    <p:extLst>
      <p:ext uri="{BB962C8B-B14F-4D97-AF65-F5344CB8AC3E}">
        <p14:creationId xmlns:p14="http://schemas.microsoft.com/office/powerpoint/2010/main" val="1299378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E6499-79C0-4D7D-7C82-656A865FE942}"/>
            </a:ext>
          </a:extLst>
        </p:cNvPr>
        <p:cNvGrpSpPr/>
        <p:nvPr/>
      </p:nvGrpSpPr>
      <p:grpSpPr>
        <a:xfrm>
          <a:off x="0" y="0"/>
          <a:ext cx="0" cy="0"/>
          <a:chOff x="0" y="0"/>
          <a:chExt cx="0" cy="0"/>
        </a:xfrm>
      </p:grpSpPr>
      <p:sp>
        <p:nvSpPr>
          <p:cNvPr id="20481" name="Rectangle 7">
            <a:extLst>
              <a:ext uri="{FF2B5EF4-FFF2-40B4-BE49-F238E27FC236}">
                <a16:creationId xmlns:a16="http://schemas.microsoft.com/office/drawing/2014/main" id="{BFAEFCD6-F593-3B3D-EB06-CCD78041536F}"/>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924" indent="-309586" eaLnBrk="0" hangingPunct="0">
              <a:defRPr sz="2600">
                <a:solidFill>
                  <a:schemeClr val="tx1"/>
                </a:solidFill>
                <a:latin typeface="Arial" charset="0"/>
                <a:ea typeface="ＭＳ Ｐゴシック" charset="0"/>
              </a:defRPr>
            </a:lvl2pPr>
            <a:lvl3pPr marL="1238346" indent="-247669" eaLnBrk="0" hangingPunct="0">
              <a:defRPr sz="2600">
                <a:solidFill>
                  <a:schemeClr val="tx1"/>
                </a:solidFill>
                <a:latin typeface="Arial" charset="0"/>
                <a:ea typeface="ＭＳ Ｐゴシック" charset="0"/>
              </a:defRPr>
            </a:lvl3pPr>
            <a:lvl4pPr marL="1733684" indent="-247669" eaLnBrk="0" hangingPunct="0">
              <a:defRPr sz="2600">
                <a:solidFill>
                  <a:schemeClr val="tx1"/>
                </a:solidFill>
                <a:latin typeface="Arial" charset="0"/>
                <a:ea typeface="ＭＳ Ｐゴシック" charset="0"/>
              </a:defRPr>
            </a:lvl4pPr>
            <a:lvl5pPr marL="2229022" indent="-247669" eaLnBrk="0" hangingPunct="0">
              <a:defRPr sz="2600">
                <a:solidFill>
                  <a:schemeClr val="tx1"/>
                </a:solidFill>
                <a:latin typeface="Arial" charset="0"/>
                <a:ea typeface="ＭＳ Ｐゴシック" charset="0"/>
              </a:defRPr>
            </a:lvl5pPr>
            <a:lvl6pPr marL="2724361" indent="-247669" eaLnBrk="0" fontAlgn="base" hangingPunct="0">
              <a:spcBef>
                <a:spcPct val="0"/>
              </a:spcBef>
              <a:spcAft>
                <a:spcPct val="0"/>
              </a:spcAft>
              <a:defRPr sz="2600">
                <a:solidFill>
                  <a:schemeClr val="tx1"/>
                </a:solidFill>
                <a:latin typeface="Arial" charset="0"/>
                <a:ea typeface="ＭＳ Ｐゴシック" charset="0"/>
              </a:defRPr>
            </a:lvl6pPr>
            <a:lvl7pPr marL="3219698" indent="-247669" eaLnBrk="0" fontAlgn="base" hangingPunct="0">
              <a:spcBef>
                <a:spcPct val="0"/>
              </a:spcBef>
              <a:spcAft>
                <a:spcPct val="0"/>
              </a:spcAft>
              <a:defRPr sz="2600">
                <a:solidFill>
                  <a:schemeClr val="tx1"/>
                </a:solidFill>
                <a:latin typeface="Arial" charset="0"/>
                <a:ea typeface="ＭＳ Ｐゴシック" charset="0"/>
              </a:defRPr>
            </a:lvl7pPr>
            <a:lvl8pPr marL="3715036" indent="-247669" eaLnBrk="0" fontAlgn="base" hangingPunct="0">
              <a:spcBef>
                <a:spcPct val="0"/>
              </a:spcBef>
              <a:spcAft>
                <a:spcPct val="0"/>
              </a:spcAft>
              <a:defRPr sz="2600">
                <a:solidFill>
                  <a:schemeClr val="tx1"/>
                </a:solidFill>
                <a:latin typeface="Arial" charset="0"/>
                <a:ea typeface="ＭＳ Ｐゴシック" charset="0"/>
              </a:defRPr>
            </a:lvl8pPr>
            <a:lvl9pPr marL="4210374" indent="-24766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3</a:t>
            </a:fld>
            <a:endParaRPr lang="de-CH" sz="1300"/>
          </a:p>
        </p:txBody>
      </p:sp>
      <p:sp>
        <p:nvSpPr>
          <p:cNvPr id="20482" name="Rectangle 2">
            <a:extLst>
              <a:ext uri="{FF2B5EF4-FFF2-40B4-BE49-F238E27FC236}">
                <a16:creationId xmlns:a16="http://schemas.microsoft.com/office/drawing/2014/main" id="{E43419B0-76AF-393C-A448-58C864767B87}"/>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52809231-AF71-79F2-6841-01BCDEEBF829}"/>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E6342E1F-BAB2-B916-26E8-519115023DB9}"/>
              </a:ext>
            </a:extLst>
          </p:cNvPr>
          <p:cNvSpPr>
            <a:spLocks noGrp="1"/>
          </p:cNvSpPr>
          <p:nvPr>
            <p:ph type="dt" idx="1"/>
          </p:nvPr>
        </p:nvSpPr>
        <p:spPr/>
        <p:txBody>
          <a:bodyPr/>
          <a:lstStyle/>
          <a:p>
            <a:fld id="{B875723A-E383-4769-A8BB-C4B63BE86A16}" type="datetime1">
              <a:rPr lang="de-CH" smtClean="0"/>
              <a:t>14.08.2025</a:t>
            </a:fld>
            <a:endParaRPr lang="de-CH" dirty="0"/>
          </a:p>
        </p:txBody>
      </p:sp>
    </p:spTree>
    <p:extLst>
      <p:ext uri="{BB962C8B-B14F-4D97-AF65-F5344CB8AC3E}">
        <p14:creationId xmlns:p14="http://schemas.microsoft.com/office/powerpoint/2010/main" val="13457613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6" name="Foliennummernplatzhalter 5"/>
          <p:cNvSpPr>
            <a:spLocks noGrp="1"/>
          </p:cNvSpPr>
          <p:nvPr>
            <p:ph type="sldNum" sz="quarter" idx="5"/>
          </p:nvPr>
        </p:nvSpPr>
        <p:spPr/>
        <p:txBody>
          <a:bodyPr/>
          <a:lstStyle/>
          <a:p>
            <a:fld id="{56BF9A6D-C4F0-414B-98A2-DB7829EAA9E1}" type="slidenum">
              <a:rPr lang="de-CH" smtClean="0"/>
              <a:t>30</a:t>
            </a:fld>
            <a:endParaRPr lang="de-CH" dirty="0"/>
          </a:p>
        </p:txBody>
      </p:sp>
      <p:sp>
        <p:nvSpPr>
          <p:cNvPr id="7" name="Datumsplatzhalter 6">
            <a:extLst>
              <a:ext uri="{FF2B5EF4-FFF2-40B4-BE49-F238E27FC236}">
                <a16:creationId xmlns:a16="http://schemas.microsoft.com/office/drawing/2014/main" id="{53DB7060-8235-0106-69D6-8BA733DE719B}"/>
              </a:ext>
            </a:extLst>
          </p:cNvPr>
          <p:cNvSpPr>
            <a:spLocks noGrp="1"/>
          </p:cNvSpPr>
          <p:nvPr>
            <p:ph type="dt" idx="1"/>
          </p:nvPr>
        </p:nvSpPr>
        <p:spPr/>
        <p:txBody>
          <a:bodyPr/>
          <a:lstStyle/>
          <a:p>
            <a:fld id="{606D0C5C-77D0-4C45-AFF4-C2FA192DA63A}" type="datetime1">
              <a:rPr lang="de-CH" smtClean="0"/>
              <a:t>14.08.2025</a:t>
            </a:fld>
            <a:endParaRPr lang="de-CH" dirty="0"/>
          </a:p>
        </p:txBody>
      </p:sp>
    </p:spTree>
    <p:extLst>
      <p:ext uri="{BB962C8B-B14F-4D97-AF65-F5344CB8AC3E}">
        <p14:creationId xmlns:p14="http://schemas.microsoft.com/office/powerpoint/2010/main" val="3182780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Dem Link folgen…</a:t>
            </a:r>
          </a:p>
        </p:txBody>
      </p:sp>
      <p:sp>
        <p:nvSpPr>
          <p:cNvPr id="5" name="Foliennummernplatzhalter 4"/>
          <p:cNvSpPr>
            <a:spLocks noGrp="1"/>
          </p:cNvSpPr>
          <p:nvPr>
            <p:ph type="sldNum" sz="quarter" idx="5"/>
          </p:nvPr>
        </p:nvSpPr>
        <p:spPr/>
        <p:txBody>
          <a:bodyPr/>
          <a:lstStyle/>
          <a:p>
            <a:fld id="{56BF9A6D-C4F0-414B-98A2-DB7829EAA9E1}" type="slidenum">
              <a:rPr lang="de-CH" smtClean="0"/>
              <a:t>31</a:t>
            </a:fld>
            <a:endParaRPr lang="de-CH"/>
          </a:p>
        </p:txBody>
      </p:sp>
      <p:sp>
        <p:nvSpPr>
          <p:cNvPr id="7" name="Datumsplatzhalter 6">
            <a:extLst>
              <a:ext uri="{FF2B5EF4-FFF2-40B4-BE49-F238E27FC236}">
                <a16:creationId xmlns:a16="http://schemas.microsoft.com/office/drawing/2014/main" id="{0CC14847-7498-527D-BAE1-C73623BC9717}"/>
              </a:ext>
            </a:extLst>
          </p:cNvPr>
          <p:cNvSpPr>
            <a:spLocks noGrp="1"/>
          </p:cNvSpPr>
          <p:nvPr>
            <p:ph type="dt" idx="1"/>
          </p:nvPr>
        </p:nvSpPr>
        <p:spPr/>
        <p:txBody>
          <a:bodyPr/>
          <a:lstStyle/>
          <a:p>
            <a:fld id="{3236EFAC-A6D6-4395-ACF9-7A2A2F86355A}" type="datetime1">
              <a:rPr lang="de-CH" smtClean="0"/>
              <a:t>14.08.2025</a:t>
            </a:fld>
            <a:endParaRPr lang="de-CH" dirty="0"/>
          </a:p>
        </p:txBody>
      </p:sp>
    </p:spTree>
    <p:extLst>
      <p:ext uri="{BB962C8B-B14F-4D97-AF65-F5344CB8AC3E}">
        <p14:creationId xmlns:p14="http://schemas.microsoft.com/office/powerpoint/2010/main" val="2904222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Suivre le </a:t>
            </a:r>
            <a:r>
              <a:rPr lang="de-CH" b="1" dirty="0" err="1"/>
              <a:t>lien</a:t>
            </a:r>
            <a:r>
              <a:rPr lang="de-CH" b="1" dirty="0"/>
              <a:t>…</a:t>
            </a:r>
            <a:r>
              <a:rPr lang="fr-FR" b="1" dirty="0" err="1"/>
              <a:t>Dieses</a:t>
            </a:r>
            <a:r>
              <a:rPr lang="fr-FR" b="1" dirty="0"/>
              <a:t> Profil wird ab 2026 </a:t>
            </a:r>
            <a:r>
              <a:rPr lang="fr-FR" b="1" dirty="0" err="1"/>
              <a:t>massgebend</a:t>
            </a:r>
            <a:r>
              <a:rPr lang="fr-FR" b="1" dirty="0"/>
              <a:t> für das GWV und die HFP sein.</a:t>
            </a:r>
            <a:endParaRPr lang="de-CH" b="1" dirty="0"/>
          </a:p>
        </p:txBody>
      </p:sp>
      <p:sp>
        <p:nvSpPr>
          <p:cNvPr id="5" name="Foliennummernplatzhalter 4"/>
          <p:cNvSpPr>
            <a:spLocks noGrp="1"/>
          </p:cNvSpPr>
          <p:nvPr>
            <p:ph type="sldNum" sz="quarter" idx="5"/>
          </p:nvPr>
        </p:nvSpPr>
        <p:spPr/>
        <p:txBody>
          <a:bodyPr/>
          <a:lstStyle/>
          <a:p>
            <a:fld id="{56BF9A6D-C4F0-414B-98A2-DB7829EAA9E1}" type="slidenum">
              <a:rPr lang="de-CH" smtClean="0"/>
              <a:t>32</a:t>
            </a:fld>
            <a:endParaRPr lang="de-CH"/>
          </a:p>
        </p:txBody>
      </p:sp>
      <p:sp>
        <p:nvSpPr>
          <p:cNvPr id="7" name="Datumsplatzhalter 6">
            <a:extLst>
              <a:ext uri="{FF2B5EF4-FFF2-40B4-BE49-F238E27FC236}">
                <a16:creationId xmlns:a16="http://schemas.microsoft.com/office/drawing/2014/main" id="{41AD195A-47AA-47C4-F792-7A38C64332B8}"/>
              </a:ext>
            </a:extLst>
          </p:cNvPr>
          <p:cNvSpPr>
            <a:spLocks noGrp="1"/>
          </p:cNvSpPr>
          <p:nvPr>
            <p:ph type="dt" idx="1"/>
          </p:nvPr>
        </p:nvSpPr>
        <p:spPr/>
        <p:txBody>
          <a:bodyPr/>
          <a:lstStyle/>
          <a:p>
            <a:fld id="{CC321F2E-D57D-4E72-AF61-036D9DFBD2E7}" type="datetime1">
              <a:rPr lang="de-CH" smtClean="0"/>
              <a:t>14.08.2025</a:t>
            </a:fld>
            <a:endParaRPr lang="de-CH" dirty="0"/>
          </a:p>
        </p:txBody>
      </p:sp>
    </p:spTree>
    <p:extLst>
      <p:ext uri="{BB962C8B-B14F-4D97-AF65-F5344CB8AC3E}">
        <p14:creationId xmlns:p14="http://schemas.microsoft.com/office/powerpoint/2010/main" val="94638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Nicht alle Inhalte der </a:t>
            </a:r>
            <a:r>
              <a:rPr lang="de-DE" b="1" dirty="0" err="1"/>
              <a:t>Grundlegan</a:t>
            </a:r>
            <a:r>
              <a:rPr lang="de-DE" b="1" dirty="0"/>
              <a:t> der KT werden verlangt, sondern es wird eine Auswahl getroffen.</a:t>
            </a:r>
            <a:endParaRPr lang="de-CH" b="1" dirty="0"/>
          </a:p>
        </p:txBody>
      </p:sp>
      <p:sp>
        <p:nvSpPr>
          <p:cNvPr id="5" name="Foliennummernplatzhalter 4"/>
          <p:cNvSpPr>
            <a:spLocks noGrp="1"/>
          </p:cNvSpPr>
          <p:nvPr>
            <p:ph type="sldNum" sz="quarter" idx="5"/>
          </p:nvPr>
        </p:nvSpPr>
        <p:spPr/>
        <p:txBody>
          <a:bodyPr/>
          <a:lstStyle/>
          <a:p>
            <a:fld id="{56BF9A6D-C4F0-414B-98A2-DB7829EAA9E1}" type="slidenum">
              <a:rPr lang="de-CH" smtClean="0"/>
              <a:t>33</a:t>
            </a:fld>
            <a:endParaRPr lang="de-CH"/>
          </a:p>
        </p:txBody>
      </p:sp>
      <p:sp>
        <p:nvSpPr>
          <p:cNvPr id="7" name="Datumsplatzhalter 6">
            <a:extLst>
              <a:ext uri="{FF2B5EF4-FFF2-40B4-BE49-F238E27FC236}">
                <a16:creationId xmlns:a16="http://schemas.microsoft.com/office/drawing/2014/main" id="{A4855358-92CC-4EA0-B4C7-3E45E209B762}"/>
              </a:ext>
            </a:extLst>
          </p:cNvPr>
          <p:cNvSpPr>
            <a:spLocks noGrp="1"/>
          </p:cNvSpPr>
          <p:nvPr>
            <p:ph type="dt" idx="1"/>
          </p:nvPr>
        </p:nvSpPr>
        <p:spPr/>
        <p:txBody>
          <a:bodyPr/>
          <a:lstStyle/>
          <a:p>
            <a:fld id="{F4B9713E-D849-4FC0-BA26-1385EF0610F5}" type="datetime1">
              <a:rPr lang="de-CH" smtClean="0"/>
              <a:t>14.08.2025</a:t>
            </a:fld>
            <a:endParaRPr lang="de-CH" dirty="0"/>
          </a:p>
        </p:txBody>
      </p:sp>
    </p:spTree>
    <p:extLst>
      <p:ext uri="{BB962C8B-B14F-4D97-AF65-F5344CB8AC3E}">
        <p14:creationId xmlns:p14="http://schemas.microsoft.com/office/powerpoint/2010/main" val="3998391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Diese Kriterien sollen Ihnen eine Hilfe bei der Verfassung des Essays sein. </a:t>
            </a:r>
          </a:p>
        </p:txBody>
      </p:sp>
      <p:sp>
        <p:nvSpPr>
          <p:cNvPr id="6" name="Foliennummernplatzhalter 5"/>
          <p:cNvSpPr>
            <a:spLocks noGrp="1"/>
          </p:cNvSpPr>
          <p:nvPr>
            <p:ph type="sldNum" sz="quarter" idx="5"/>
          </p:nvPr>
        </p:nvSpPr>
        <p:spPr/>
        <p:txBody>
          <a:bodyPr/>
          <a:lstStyle/>
          <a:p>
            <a:fld id="{56BF9A6D-C4F0-414B-98A2-DB7829EAA9E1}" type="slidenum">
              <a:rPr lang="de-CH" smtClean="0"/>
              <a:t>34</a:t>
            </a:fld>
            <a:endParaRPr lang="de-CH" dirty="0"/>
          </a:p>
        </p:txBody>
      </p:sp>
      <p:sp>
        <p:nvSpPr>
          <p:cNvPr id="7" name="Datumsplatzhalter 6">
            <a:extLst>
              <a:ext uri="{FF2B5EF4-FFF2-40B4-BE49-F238E27FC236}">
                <a16:creationId xmlns:a16="http://schemas.microsoft.com/office/drawing/2014/main" id="{5ACFA2F7-29E3-6783-4005-F1EBB3C2B46D}"/>
              </a:ext>
            </a:extLst>
          </p:cNvPr>
          <p:cNvSpPr>
            <a:spLocks noGrp="1"/>
          </p:cNvSpPr>
          <p:nvPr>
            <p:ph type="dt" idx="1"/>
          </p:nvPr>
        </p:nvSpPr>
        <p:spPr/>
        <p:txBody>
          <a:bodyPr/>
          <a:lstStyle/>
          <a:p>
            <a:fld id="{A897B02A-E4E0-41B2-B9E5-1525718CFE61}" type="datetime1">
              <a:rPr lang="de-CH" smtClean="0"/>
              <a:t>14.08.2025</a:t>
            </a:fld>
            <a:endParaRPr lang="de-CH" dirty="0"/>
          </a:p>
        </p:txBody>
      </p:sp>
    </p:spTree>
    <p:extLst>
      <p:ext uri="{BB962C8B-B14F-4D97-AF65-F5344CB8AC3E}">
        <p14:creationId xmlns:p14="http://schemas.microsoft.com/office/powerpoint/2010/main" val="3232516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844" indent="-309556" eaLnBrk="0" hangingPunct="0">
              <a:defRPr sz="2600">
                <a:solidFill>
                  <a:schemeClr val="tx1"/>
                </a:solidFill>
                <a:latin typeface="Arial" charset="0"/>
                <a:ea typeface="ＭＳ Ｐゴシック" charset="0"/>
              </a:defRPr>
            </a:lvl2pPr>
            <a:lvl3pPr marL="1238222" indent="-247645" eaLnBrk="0" hangingPunct="0">
              <a:defRPr sz="2600">
                <a:solidFill>
                  <a:schemeClr val="tx1"/>
                </a:solidFill>
                <a:latin typeface="Arial" charset="0"/>
                <a:ea typeface="ＭＳ Ｐゴシック" charset="0"/>
              </a:defRPr>
            </a:lvl3pPr>
            <a:lvl4pPr marL="1733511" indent="-247645" eaLnBrk="0" hangingPunct="0">
              <a:defRPr sz="2600">
                <a:solidFill>
                  <a:schemeClr val="tx1"/>
                </a:solidFill>
                <a:latin typeface="Arial" charset="0"/>
                <a:ea typeface="ＭＳ Ｐゴシック" charset="0"/>
              </a:defRPr>
            </a:lvl4pPr>
            <a:lvl5pPr marL="2228799" indent="-247645" eaLnBrk="0" hangingPunct="0">
              <a:defRPr sz="2600">
                <a:solidFill>
                  <a:schemeClr val="tx1"/>
                </a:solidFill>
                <a:latin typeface="Arial" charset="0"/>
                <a:ea typeface="ＭＳ Ｐゴシック" charset="0"/>
              </a:defRPr>
            </a:lvl5pPr>
            <a:lvl6pPr marL="2724088" indent="-247645" eaLnBrk="0" fontAlgn="base" hangingPunct="0">
              <a:spcBef>
                <a:spcPct val="0"/>
              </a:spcBef>
              <a:spcAft>
                <a:spcPct val="0"/>
              </a:spcAft>
              <a:defRPr sz="2600">
                <a:solidFill>
                  <a:schemeClr val="tx1"/>
                </a:solidFill>
                <a:latin typeface="Arial" charset="0"/>
                <a:ea typeface="ＭＳ Ｐゴシック" charset="0"/>
              </a:defRPr>
            </a:lvl6pPr>
            <a:lvl7pPr marL="3219374" indent="-247645" eaLnBrk="0" fontAlgn="base" hangingPunct="0">
              <a:spcBef>
                <a:spcPct val="0"/>
              </a:spcBef>
              <a:spcAft>
                <a:spcPct val="0"/>
              </a:spcAft>
              <a:defRPr sz="2600">
                <a:solidFill>
                  <a:schemeClr val="tx1"/>
                </a:solidFill>
                <a:latin typeface="Arial" charset="0"/>
                <a:ea typeface="ＭＳ Ｐゴシック" charset="0"/>
              </a:defRPr>
            </a:lvl7pPr>
            <a:lvl8pPr marL="3714664" indent="-247645" eaLnBrk="0" fontAlgn="base" hangingPunct="0">
              <a:spcBef>
                <a:spcPct val="0"/>
              </a:spcBef>
              <a:spcAft>
                <a:spcPct val="0"/>
              </a:spcAft>
              <a:defRPr sz="2600">
                <a:solidFill>
                  <a:schemeClr val="tx1"/>
                </a:solidFill>
                <a:latin typeface="Arial" charset="0"/>
                <a:ea typeface="ＭＳ Ｐゴシック" charset="0"/>
              </a:defRPr>
            </a:lvl8pPr>
            <a:lvl9pPr marL="4209953" indent="-247645"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80989B11-5069-6842-B2B4-34590C900572}" type="slidenum">
              <a:rPr lang="de-CH" sz="1300"/>
              <a:pPr eaLnBrk="1" hangingPunct="1"/>
              <a:t>35</a:t>
            </a:fld>
            <a:endParaRPr lang="de-CH" sz="13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C07675A2-C178-2AD4-4E95-ECA6369647CA}"/>
              </a:ext>
            </a:extLst>
          </p:cNvPr>
          <p:cNvSpPr>
            <a:spLocks noGrp="1"/>
          </p:cNvSpPr>
          <p:nvPr>
            <p:ph type="dt" idx="1"/>
          </p:nvPr>
        </p:nvSpPr>
        <p:spPr/>
        <p:txBody>
          <a:bodyPr/>
          <a:lstStyle/>
          <a:p>
            <a:fld id="{1F9296A4-667D-4C5C-9916-C203E4E62FF3}" type="datetime1">
              <a:rPr lang="de-CH" smtClean="0"/>
              <a:t>14.08.2025</a:t>
            </a:fld>
            <a:endParaRPr lang="de-CH" dirty="0"/>
          </a:p>
        </p:txBody>
      </p:sp>
    </p:spTree>
    <p:extLst>
      <p:ext uri="{BB962C8B-B14F-4D97-AF65-F5344CB8AC3E}">
        <p14:creationId xmlns:p14="http://schemas.microsoft.com/office/powerpoint/2010/main" val="2505880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844" indent="-309556" eaLnBrk="0" hangingPunct="0">
              <a:defRPr sz="2600">
                <a:solidFill>
                  <a:schemeClr val="tx1"/>
                </a:solidFill>
                <a:latin typeface="Arial" charset="0"/>
                <a:ea typeface="ＭＳ Ｐゴシック" charset="0"/>
              </a:defRPr>
            </a:lvl2pPr>
            <a:lvl3pPr marL="1238222" indent="-247645" eaLnBrk="0" hangingPunct="0">
              <a:defRPr sz="2600">
                <a:solidFill>
                  <a:schemeClr val="tx1"/>
                </a:solidFill>
                <a:latin typeface="Arial" charset="0"/>
                <a:ea typeface="ＭＳ Ｐゴシック" charset="0"/>
              </a:defRPr>
            </a:lvl3pPr>
            <a:lvl4pPr marL="1733511" indent="-247645" eaLnBrk="0" hangingPunct="0">
              <a:defRPr sz="2600">
                <a:solidFill>
                  <a:schemeClr val="tx1"/>
                </a:solidFill>
                <a:latin typeface="Arial" charset="0"/>
                <a:ea typeface="ＭＳ Ｐゴシック" charset="0"/>
              </a:defRPr>
            </a:lvl4pPr>
            <a:lvl5pPr marL="2228799" indent="-247645" eaLnBrk="0" hangingPunct="0">
              <a:defRPr sz="2600">
                <a:solidFill>
                  <a:schemeClr val="tx1"/>
                </a:solidFill>
                <a:latin typeface="Arial" charset="0"/>
                <a:ea typeface="ＭＳ Ｐゴシック" charset="0"/>
              </a:defRPr>
            </a:lvl5pPr>
            <a:lvl6pPr marL="2724088" indent="-247645" eaLnBrk="0" fontAlgn="base" hangingPunct="0">
              <a:spcBef>
                <a:spcPct val="0"/>
              </a:spcBef>
              <a:spcAft>
                <a:spcPct val="0"/>
              </a:spcAft>
              <a:defRPr sz="2600">
                <a:solidFill>
                  <a:schemeClr val="tx1"/>
                </a:solidFill>
                <a:latin typeface="Arial" charset="0"/>
                <a:ea typeface="ＭＳ Ｐゴシック" charset="0"/>
              </a:defRPr>
            </a:lvl6pPr>
            <a:lvl7pPr marL="3219374" indent="-247645" eaLnBrk="0" fontAlgn="base" hangingPunct="0">
              <a:spcBef>
                <a:spcPct val="0"/>
              </a:spcBef>
              <a:spcAft>
                <a:spcPct val="0"/>
              </a:spcAft>
              <a:defRPr sz="2600">
                <a:solidFill>
                  <a:schemeClr val="tx1"/>
                </a:solidFill>
                <a:latin typeface="Arial" charset="0"/>
                <a:ea typeface="ＭＳ Ｐゴシック" charset="0"/>
              </a:defRPr>
            </a:lvl7pPr>
            <a:lvl8pPr marL="3714664" indent="-247645" eaLnBrk="0" fontAlgn="base" hangingPunct="0">
              <a:spcBef>
                <a:spcPct val="0"/>
              </a:spcBef>
              <a:spcAft>
                <a:spcPct val="0"/>
              </a:spcAft>
              <a:defRPr sz="2600">
                <a:solidFill>
                  <a:schemeClr val="tx1"/>
                </a:solidFill>
                <a:latin typeface="Arial" charset="0"/>
                <a:ea typeface="ＭＳ Ｐゴシック" charset="0"/>
              </a:defRPr>
            </a:lvl8pPr>
            <a:lvl9pPr marL="4209953" indent="-247645"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80989B11-5069-6842-B2B4-34590C900572}" type="slidenum">
              <a:rPr lang="de-CH" sz="1300"/>
              <a:pPr eaLnBrk="1" hangingPunct="1"/>
              <a:t>36</a:t>
            </a:fld>
            <a:endParaRPr lang="de-CH" sz="13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CH" b="1" dirty="0">
                <a:ea typeface="ＭＳ Ｐゴシック" charset="0"/>
                <a:cs typeface="ＭＳ Ｐゴシック" charset="0"/>
              </a:rPr>
              <a:t>Diese Subventionen können erst nach Absolvierung der HPF geltend gemacht werden. </a:t>
            </a:r>
          </a:p>
        </p:txBody>
      </p:sp>
      <p:sp>
        <p:nvSpPr>
          <p:cNvPr id="4" name="Datumsplatzhalter 3">
            <a:extLst>
              <a:ext uri="{FF2B5EF4-FFF2-40B4-BE49-F238E27FC236}">
                <a16:creationId xmlns:a16="http://schemas.microsoft.com/office/drawing/2014/main" id="{5E2249BE-CFCE-7115-C40D-2E77274565C6}"/>
              </a:ext>
            </a:extLst>
          </p:cNvPr>
          <p:cNvSpPr>
            <a:spLocks noGrp="1"/>
          </p:cNvSpPr>
          <p:nvPr>
            <p:ph type="dt" idx="1"/>
          </p:nvPr>
        </p:nvSpPr>
        <p:spPr/>
        <p:txBody>
          <a:bodyPr/>
          <a:lstStyle/>
          <a:p>
            <a:fld id="{753DB87E-1693-460D-9E91-43A5FEE86559}" type="datetime1">
              <a:rPr lang="de-CH" smtClean="0"/>
              <a:t>14.08.2025</a:t>
            </a:fld>
            <a:endParaRPr lang="de-CH" dirty="0"/>
          </a:p>
        </p:txBody>
      </p:sp>
    </p:spTree>
    <p:extLst>
      <p:ext uri="{BB962C8B-B14F-4D97-AF65-F5344CB8AC3E}">
        <p14:creationId xmlns:p14="http://schemas.microsoft.com/office/powerpoint/2010/main" val="705841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844" indent="-309556" eaLnBrk="0" hangingPunct="0">
              <a:defRPr sz="2600">
                <a:solidFill>
                  <a:schemeClr val="tx1"/>
                </a:solidFill>
                <a:latin typeface="Arial" charset="0"/>
                <a:ea typeface="ＭＳ Ｐゴシック" charset="0"/>
              </a:defRPr>
            </a:lvl2pPr>
            <a:lvl3pPr marL="1238222" indent="-247645" eaLnBrk="0" hangingPunct="0">
              <a:defRPr sz="2600">
                <a:solidFill>
                  <a:schemeClr val="tx1"/>
                </a:solidFill>
                <a:latin typeface="Arial" charset="0"/>
                <a:ea typeface="ＭＳ Ｐゴシック" charset="0"/>
              </a:defRPr>
            </a:lvl3pPr>
            <a:lvl4pPr marL="1733511" indent="-247645" eaLnBrk="0" hangingPunct="0">
              <a:defRPr sz="2600">
                <a:solidFill>
                  <a:schemeClr val="tx1"/>
                </a:solidFill>
                <a:latin typeface="Arial" charset="0"/>
                <a:ea typeface="ＭＳ Ｐゴシック" charset="0"/>
              </a:defRPr>
            </a:lvl4pPr>
            <a:lvl5pPr marL="2228799" indent="-247645" eaLnBrk="0" hangingPunct="0">
              <a:defRPr sz="2600">
                <a:solidFill>
                  <a:schemeClr val="tx1"/>
                </a:solidFill>
                <a:latin typeface="Arial" charset="0"/>
                <a:ea typeface="ＭＳ Ｐゴシック" charset="0"/>
              </a:defRPr>
            </a:lvl5pPr>
            <a:lvl6pPr marL="2724088" indent="-247645" eaLnBrk="0" fontAlgn="base" hangingPunct="0">
              <a:spcBef>
                <a:spcPct val="0"/>
              </a:spcBef>
              <a:spcAft>
                <a:spcPct val="0"/>
              </a:spcAft>
              <a:defRPr sz="2600">
                <a:solidFill>
                  <a:schemeClr val="tx1"/>
                </a:solidFill>
                <a:latin typeface="Arial" charset="0"/>
                <a:ea typeface="ＭＳ Ｐゴシック" charset="0"/>
              </a:defRPr>
            </a:lvl6pPr>
            <a:lvl7pPr marL="3219374" indent="-247645" eaLnBrk="0" fontAlgn="base" hangingPunct="0">
              <a:spcBef>
                <a:spcPct val="0"/>
              </a:spcBef>
              <a:spcAft>
                <a:spcPct val="0"/>
              </a:spcAft>
              <a:defRPr sz="2600">
                <a:solidFill>
                  <a:schemeClr val="tx1"/>
                </a:solidFill>
                <a:latin typeface="Arial" charset="0"/>
                <a:ea typeface="ＭＳ Ｐゴシック" charset="0"/>
              </a:defRPr>
            </a:lvl7pPr>
            <a:lvl8pPr marL="3714664" indent="-247645" eaLnBrk="0" fontAlgn="base" hangingPunct="0">
              <a:spcBef>
                <a:spcPct val="0"/>
              </a:spcBef>
              <a:spcAft>
                <a:spcPct val="0"/>
              </a:spcAft>
              <a:defRPr sz="2600">
                <a:solidFill>
                  <a:schemeClr val="tx1"/>
                </a:solidFill>
                <a:latin typeface="Arial" charset="0"/>
                <a:ea typeface="ＭＳ Ｐゴシック" charset="0"/>
              </a:defRPr>
            </a:lvl8pPr>
            <a:lvl9pPr marL="4209953" indent="-247645"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37</a:t>
            </a:fld>
            <a:endParaRPr lang="de-CH" sz="13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8F1AF30F-F3BD-E081-F983-35874B8FC4D9}"/>
              </a:ext>
            </a:extLst>
          </p:cNvPr>
          <p:cNvSpPr>
            <a:spLocks noGrp="1"/>
          </p:cNvSpPr>
          <p:nvPr>
            <p:ph type="dt" idx="1"/>
          </p:nvPr>
        </p:nvSpPr>
        <p:spPr/>
        <p:txBody>
          <a:bodyPr/>
          <a:lstStyle/>
          <a:p>
            <a:fld id="{C1F108D3-183C-42B7-B487-0856941A612D}" type="datetime1">
              <a:rPr lang="de-CH" smtClean="0"/>
              <a:t>14.08.2025</a:t>
            </a:fld>
            <a:endParaRPr lang="de-CH" dirty="0"/>
          </a:p>
        </p:txBody>
      </p:sp>
    </p:spTree>
    <p:extLst>
      <p:ext uri="{BB962C8B-B14F-4D97-AF65-F5344CB8AC3E}">
        <p14:creationId xmlns:p14="http://schemas.microsoft.com/office/powerpoint/2010/main" val="35332027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844" indent="-309556" eaLnBrk="0" hangingPunct="0">
              <a:defRPr sz="2600">
                <a:solidFill>
                  <a:schemeClr val="tx1"/>
                </a:solidFill>
                <a:latin typeface="Arial" charset="0"/>
                <a:ea typeface="ＭＳ Ｐゴシック" charset="0"/>
              </a:defRPr>
            </a:lvl2pPr>
            <a:lvl3pPr marL="1238222" indent="-247645" eaLnBrk="0" hangingPunct="0">
              <a:defRPr sz="2600">
                <a:solidFill>
                  <a:schemeClr val="tx1"/>
                </a:solidFill>
                <a:latin typeface="Arial" charset="0"/>
                <a:ea typeface="ＭＳ Ｐゴシック" charset="0"/>
              </a:defRPr>
            </a:lvl3pPr>
            <a:lvl4pPr marL="1733511" indent="-247645" eaLnBrk="0" hangingPunct="0">
              <a:defRPr sz="2600">
                <a:solidFill>
                  <a:schemeClr val="tx1"/>
                </a:solidFill>
                <a:latin typeface="Arial" charset="0"/>
                <a:ea typeface="ＭＳ Ｐゴシック" charset="0"/>
              </a:defRPr>
            </a:lvl4pPr>
            <a:lvl5pPr marL="2228799" indent="-247645" eaLnBrk="0" hangingPunct="0">
              <a:defRPr sz="2600">
                <a:solidFill>
                  <a:schemeClr val="tx1"/>
                </a:solidFill>
                <a:latin typeface="Arial" charset="0"/>
                <a:ea typeface="ＭＳ Ｐゴシック" charset="0"/>
              </a:defRPr>
            </a:lvl5pPr>
            <a:lvl6pPr marL="2724088" indent="-247645" eaLnBrk="0" fontAlgn="base" hangingPunct="0">
              <a:spcBef>
                <a:spcPct val="0"/>
              </a:spcBef>
              <a:spcAft>
                <a:spcPct val="0"/>
              </a:spcAft>
              <a:defRPr sz="2600">
                <a:solidFill>
                  <a:schemeClr val="tx1"/>
                </a:solidFill>
                <a:latin typeface="Arial" charset="0"/>
                <a:ea typeface="ＭＳ Ｐゴシック" charset="0"/>
              </a:defRPr>
            </a:lvl6pPr>
            <a:lvl7pPr marL="3219374" indent="-247645" eaLnBrk="0" fontAlgn="base" hangingPunct="0">
              <a:spcBef>
                <a:spcPct val="0"/>
              </a:spcBef>
              <a:spcAft>
                <a:spcPct val="0"/>
              </a:spcAft>
              <a:defRPr sz="2600">
                <a:solidFill>
                  <a:schemeClr val="tx1"/>
                </a:solidFill>
                <a:latin typeface="Arial" charset="0"/>
                <a:ea typeface="ＭＳ Ｐゴシック" charset="0"/>
              </a:defRPr>
            </a:lvl7pPr>
            <a:lvl8pPr marL="3714664" indent="-247645" eaLnBrk="0" fontAlgn="base" hangingPunct="0">
              <a:spcBef>
                <a:spcPct val="0"/>
              </a:spcBef>
              <a:spcAft>
                <a:spcPct val="0"/>
              </a:spcAft>
              <a:defRPr sz="2600">
                <a:solidFill>
                  <a:schemeClr val="tx1"/>
                </a:solidFill>
                <a:latin typeface="Arial" charset="0"/>
                <a:ea typeface="ＭＳ Ｐゴシック" charset="0"/>
              </a:defRPr>
            </a:lvl8pPr>
            <a:lvl9pPr marL="4209953" indent="-247645"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38</a:t>
            </a:fld>
            <a:endParaRPr lang="de-CH" sz="13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dirty="0"/>
              <a:t>	</a:t>
            </a:r>
          </a:p>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924DCC08-94FB-E668-B01D-80FCFDC4D26A}"/>
              </a:ext>
            </a:extLst>
          </p:cNvPr>
          <p:cNvSpPr>
            <a:spLocks noGrp="1"/>
          </p:cNvSpPr>
          <p:nvPr>
            <p:ph type="dt" idx="1"/>
          </p:nvPr>
        </p:nvSpPr>
        <p:spPr/>
        <p:txBody>
          <a:bodyPr/>
          <a:lstStyle/>
          <a:p>
            <a:fld id="{F0A3F391-F42E-4A9C-9671-CE7C38CB2F93}" type="datetime1">
              <a:rPr lang="de-CH" smtClean="0"/>
              <a:t>14.08.2025</a:t>
            </a:fld>
            <a:endParaRPr lang="de-CH" dirty="0"/>
          </a:p>
        </p:txBody>
      </p:sp>
    </p:spTree>
    <p:extLst>
      <p:ext uri="{BB962C8B-B14F-4D97-AF65-F5344CB8AC3E}">
        <p14:creationId xmlns:p14="http://schemas.microsoft.com/office/powerpoint/2010/main" val="1110833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844" indent="-309556" eaLnBrk="0" hangingPunct="0">
              <a:defRPr sz="2600">
                <a:solidFill>
                  <a:schemeClr val="tx1"/>
                </a:solidFill>
                <a:latin typeface="Arial" charset="0"/>
                <a:ea typeface="ＭＳ Ｐゴシック" charset="0"/>
              </a:defRPr>
            </a:lvl2pPr>
            <a:lvl3pPr marL="1238222" indent="-247645" eaLnBrk="0" hangingPunct="0">
              <a:defRPr sz="2600">
                <a:solidFill>
                  <a:schemeClr val="tx1"/>
                </a:solidFill>
                <a:latin typeface="Arial" charset="0"/>
                <a:ea typeface="ＭＳ Ｐゴシック" charset="0"/>
              </a:defRPr>
            </a:lvl3pPr>
            <a:lvl4pPr marL="1733511" indent="-247645" eaLnBrk="0" hangingPunct="0">
              <a:defRPr sz="2600">
                <a:solidFill>
                  <a:schemeClr val="tx1"/>
                </a:solidFill>
                <a:latin typeface="Arial" charset="0"/>
                <a:ea typeface="ＭＳ Ｐゴシック" charset="0"/>
              </a:defRPr>
            </a:lvl4pPr>
            <a:lvl5pPr marL="2228799" indent="-247645" eaLnBrk="0" hangingPunct="0">
              <a:defRPr sz="2600">
                <a:solidFill>
                  <a:schemeClr val="tx1"/>
                </a:solidFill>
                <a:latin typeface="Arial" charset="0"/>
                <a:ea typeface="ＭＳ Ｐゴシック" charset="0"/>
              </a:defRPr>
            </a:lvl5pPr>
            <a:lvl6pPr marL="2724088" indent="-247645" eaLnBrk="0" fontAlgn="base" hangingPunct="0">
              <a:spcBef>
                <a:spcPct val="0"/>
              </a:spcBef>
              <a:spcAft>
                <a:spcPct val="0"/>
              </a:spcAft>
              <a:defRPr sz="2600">
                <a:solidFill>
                  <a:schemeClr val="tx1"/>
                </a:solidFill>
                <a:latin typeface="Arial" charset="0"/>
                <a:ea typeface="ＭＳ Ｐゴシック" charset="0"/>
              </a:defRPr>
            </a:lvl6pPr>
            <a:lvl7pPr marL="3219374" indent="-247645" eaLnBrk="0" fontAlgn="base" hangingPunct="0">
              <a:spcBef>
                <a:spcPct val="0"/>
              </a:spcBef>
              <a:spcAft>
                <a:spcPct val="0"/>
              </a:spcAft>
              <a:defRPr sz="2600">
                <a:solidFill>
                  <a:schemeClr val="tx1"/>
                </a:solidFill>
                <a:latin typeface="Arial" charset="0"/>
                <a:ea typeface="ＭＳ Ｐゴシック" charset="0"/>
              </a:defRPr>
            </a:lvl7pPr>
            <a:lvl8pPr marL="3714664" indent="-247645" eaLnBrk="0" fontAlgn="base" hangingPunct="0">
              <a:spcBef>
                <a:spcPct val="0"/>
              </a:spcBef>
              <a:spcAft>
                <a:spcPct val="0"/>
              </a:spcAft>
              <a:defRPr sz="2600">
                <a:solidFill>
                  <a:schemeClr val="tx1"/>
                </a:solidFill>
                <a:latin typeface="Arial" charset="0"/>
                <a:ea typeface="ＭＳ Ｐゴシック" charset="0"/>
              </a:defRPr>
            </a:lvl8pPr>
            <a:lvl9pPr marL="4209953" indent="-247645"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39</a:t>
            </a:fld>
            <a:endParaRPr lang="de-CH" sz="13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23762401-BB9D-8D7D-43AF-175486951861}"/>
              </a:ext>
            </a:extLst>
          </p:cNvPr>
          <p:cNvSpPr>
            <a:spLocks noGrp="1"/>
          </p:cNvSpPr>
          <p:nvPr>
            <p:ph type="dt" idx="1"/>
          </p:nvPr>
        </p:nvSpPr>
        <p:spPr/>
        <p:txBody>
          <a:bodyPr/>
          <a:lstStyle/>
          <a:p>
            <a:fld id="{5844F4D4-4529-480D-9D55-B05871FAEBEC}" type="datetime1">
              <a:rPr lang="de-CH" smtClean="0"/>
              <a:t>14.08.2025</a:t>
            </a:fld>
            <a:endParaRPr lang="de-CH" dirty="0"/>
          </a:p>
        </p:txBody>
      </p:sp>
    </p:spTree>
    <p:extLst>
      <p:ext uri="{BB962C8B-B14F-4D97-AF65-F5344CB8AC3E}">
        <p14:creationId xmlns:p14="http://schemas.microsoft.com/office/powerpoint/2010/main" val="408310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924" indent="-309586" eaLnBrk="0" hangingPunct="0">
              <a:defRPr sz="2600">
                <a:solidFill>
                  <a:schemeClr val="tx1"/>
                </a:solidFill>
                <a:latin typeface="Arial" charset="0"/>
                <a:ea typeface="ＭＳ Ｐゴシック" charset="0"/>
              </a:defRPr>
            </a:lvl2pPr>
            <a:lvl3pPr marL="1238346" indent="-247669" eaLnBrk="0" hangingPunct="0">
              <a:defRPr sz="2600">
                <a:solidFill>
                  <a:schemeClr val="tx1"/>
                </a:solidFill>
                <a:latin typeface="Arial" charset="0"/>
                <a:ea typeface="ＭＳ Ｐゴシック" charset="0"/>
              </a:defRPr>
            </a:lvl3pPr>
            <a:lvl4pPr marL="1733684" indent="-247669" eaLnBrk="0" hangingPunct="0">
              <a:defRPr sz="2600">
                <a:solidFill>
                  <a:schemeClr val="tx1"/>
                </a:solidFill>
                <a:latin typeface="Arial" charset="0"/>
                <a:ea typeface="ＭＳ Ｐゴシック" charset="0"/>
              </a:defRPr>
            </a:lvl4pPr>
            <a:lvl5pPr marL="2229022" indent="-247669" eaLnBrk="0" hangingPunct="0">
              <a:defRPr sz="2600">
                <a:solidFill>
                  <a:schemeClr val="tx1"/>
                </a:solidFill>
                <a:latin typeface="Arial" charset="0"/>
                <a:ea typeface="ＭＳ Ｐゴシック" charset="0"/>
              </a:defRPr>
            </a:lvl5pPr>
            <a:lvl6pPr marL="2724361" indent="-247669" eaLnBrk="0" fontAlgn="base" hangingPunct="0">
              <a:spcBef>
                <a:spcPct val="0"/>
              </a:spcBef>
              <a:spcAft>
                <a:spcPct val="0"/>
              </a:spcAft>
              <a:defRPr sz="2600">
                <a:solidFill>
                  <a:schemeClr val="tx1"/>
                </a:solidFill>
                <a:latin typeface="Arial" charset="0"/>
                <a:ea typeface="ＭＳ Ｐゴシック" charset="0"/>
              </a:defRPr>
            </a:lvl6pPr>
            <a:lvl7pPr marL="3219698" indent="-247669" eaLnBrk="0" fontAlgn="base" hangingPunct="0">
              <a:spcBef>
                <a:spcPct val="0"/>
              </a:spcBef>
              <a:spcAft>
                <a:spcPct val="0"/>
              </a:spcAft>
              <a:defRPr sz="2600">
                <a:solidFill>
                  <a:schemeClr val="tx1"/>
                </a:solidFill>
                <a:latin typeface="Arial" charset="0"/>
                <a:ea typeface="ＭＳ Ｐゴシック" charset="0"/>
              </a:defRPr>
            </a:lvl7pPr>
            <a:lvl8pPr marL="3715036" indent="-247669" eaLnBrk="0" fontAlgn="base" hangingPunct="0">
              <a:spcBef>
                <a:spcPct val="0"/>
              </a:spcBef>
              <a:spcAft>
                <a:spcPct val="0"/>
              </a:spcAft>
              <a:defRPr sz="2600">
                <a:solidFill>
                  <a:schemeClr val="tx1"/>
                </a:solidFill>
                <a:latin typeface="Arial" charset="0"/>
                <a:ea typeface="ＭＳ Ｐゴシック" charset="0"/>
              </a:defRPr>
            </a:lvl8pPr>
            <a:lvl9pPr marL="4210374" indent="-24766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4</a:t>
            </a:fld>
            <a:endParaRPr lang="de-CH"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de-CH" dirty="0">
              <a:ea typeface="ＭＳ Ｐゴシック" charset="0"/>
              <a:cs typeface="ＭＳ Ｐゴシック" charset="0"/>
            </a:endParaRPr>
          </a:p>
          <a:p>
            <a:r>
              <a:rPr lang="de-CH" b="1" dirty="0">
                <a:ea typeface="ＭＳ Ｐゴシック" charset="0"/>
                <a:cs typeface="ＭＳ Ｐゴシック" charset="0"/>
              </a:rPr>
              <a:t>Für alle Fragen betreffend die HFP und das eidg. Diplom , verweise ich auf eine separate Präsentation, siehe Webseite. </a:t>
            </a:r>
          </a:p>
        </p:txBody>
      </p:sp>
      <p:sp>
        <p:nvSpPr>
          <p:cNvPr id="4" name="Datumsplatzhalter 3">
            <a:extLst>
              <a:ext uri="{FF2B5EF4-FFF2-40B4-BE49-F238E27FC236}">
                <a16:creationId xmlns:a16="http://schemas.microsoft.com/office/drawing/2014/main" id="{A0F00890-D3B1-C4F8-2EDD-96E22B4B460F}"/>
              </a:ext>
            </a:extLst>
          </p:cNvPr>
          <p:cNvSpPr>
            <a:spLocks noGrp="1"/>
          </p:cNvSpPr>
          <p:nvPr>
            <p:ph type="dt" idx="1"/>
          </p:nvPr>
        </p:nvSpPr>
        <p:spPr/>
        <p:txBody>
          <a:bodyPr/>
          <a:lstStyle/>
          <a:p>
            <a:fld id="{BFE64E33-E2BC-4274-9D1F-7C8704FB69F5}" type="datetime1">
              <a:rPr lang="de-CH" smtClean="0"/>
              <a:t>14.08.2025</a:t>
            </a:fld>
            <a:endParaRPr lang="de-CH" dirty="0"/>
          </a:p>
        </p:txBody>
      </p:sp>
    </p:spTree>
    <p:extLst>
      <p:ext uri="{BB962C8B-B14F-4D97-AF65-F5344CB8AC3E}">
        <p14:creationId xmlns:p14="http://schemas.microsoft.com/office/powerpoint/2010/main" val="3316895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6BF9A6D-C4F0-414B-98A2-DB7829EAA9E1}" type="slidenum">
              <a:rPr lang="de-CH" smtClean="0"/>
              <a:t>40</a:t>
            </a:fld>
            <a:endParaRPr lang="de-CH" dirty="0"/>
          </a:p>
        </p:txBody>
      </p:sp>
      <p:sp>
        <p:nvSpPr>
          <p:cNvPr id="7" name="Datumsplatzhalter 6">
            <a:extLst>
              <a:ext uri="{FF2B5EF4-FFF2-40B4-BE49-F238E27FC236}">
                <a16:creationId xmlns:a16="http://schemas.microsoft.com/office/drawing/2014/main" id="{130D61E1-A716-B817-0763-AD7C1E48056F}"/>
              </a:ext>
            </a:extLst>
          </p:cNvPr>
          <p:cNvSpPr>
            <a:spLocks noGrp="1"/>
          </p:cNvSpPr>
          <p:nvPr>
            <p:ph type="dt" idx="1"/>
          </p:nvPr>
        </p:nvSpPr>
        <p:spPr/>
        <p:txBody>
          <a:bodyPr/>
          <a:lstStyle/>
          <a:p>
            <a:fld id="{270539DC-A6B9-4D84-A300-8B48E5D90A6F}" type="datetime1">
              <a:rPr lang="de-CH" smtClean="0"/>
              <a:t>14.08.2025</a:t>
            </a:fld>
            <a:endParaRPr lang="de-CH" dirty="0"/>
          </a:p>
        </p:txBody>
      </p:sp>
    </p:spTree>
    <p:extLst>
      <p:ext uri="{BB962C8B-B14F-4D97-AF65-F5344CB8AC3E}">
        <p14:creationId xmlns:p14="http://schemas.microsoft.com/office/powerpoint/2010/main" val="376716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b="1" dirty="0" err="1"/>
              <a:t>Jede</a:t>
            </a:r>
            <a:r>
              <a:rPr lang="fr-CH" b="1" dirty="0"/>
              <a:t> Methode ist in einer </a:t>
            </a:r>
            <a:r>
              <a:rPr lang="fr-CH" b="1" dirty="0" err="1"/>
              <a:t>Methodenidentifikation</a:t>
            </a:r>
            <a:r>
              <a:rPr lang="fr-CH" b="1" dirty="0"/>
              <a:t> </a:t>
            </a:r>
            <a:r>
              <a:rPr lang="fr-CH" b="1" dirty="0" err="1"/>
              <a:t>beschrieben</a:t>
            </a:r>
            <a:r>
              <a:rPr lang="fr-CH" b="1" dirty="0"/>
              <a:t> = METID.</a:t>
            </a:r>
          </a:p>
        </p:txBody>
      </p:sp>
      <p:sp>
        <p:nvSpPr>
          <p:cNvPr id="5" name="Foliennummernplatzhalter 4"/>
          <p:cNvSpPr>
            <a:spLocks noGrp="1"/>
          </p:cNvSpPr>
          <p:nvPr>
            <p:ph type="sldNum" sz="quarter" idx="5"/>
          </p:nvPr>
        </p:nvSpPr>
        <p:spPr/>
        <p:txBody>
          <a:bodyPr/>
          <a:lstStyle/>
          <a:p>
            <a:fld id="{56BF9A6D-C4F0-414B-98A2-DB7829EAA9E1}" type="slidenum">
              <a:rPr lang="de-CH" smtClean="0"/>
              <a:t>5</a:t>
            </a:fld>
            <a:endParaRPr lang="de-CH"/>
          </a:p>
        </p:txBody>
      </p:sp>
      <p:sp>
        <p:nvSpPr>
          <p:cNvPr id="7" name="Datumsplatzhalter 6">
            <a:extLst>
              <a:ext uri="{FF2B5EF4-FFF2-40B4-BE49-F238E27FC236}">
                <a16:creationId xmlns:a16="http://schemas.microsoft.com/office/drawing/2014/main" id="{7261F4B9-7D81-BB20-ABA4-EF833D633459}"/>
              </a:ext>
            </a:extLst>
          </p:cNvPr>
          <p:cNvSpPr>
            <a:spLocks noGrp="1"/>
          </p:cNvSpPr>
          <p:nvPr>
            <p:ph type="dt" idx="1"/>
          </p:nvPr>
        </p:nvSpPr>
        <p:spPr/>
        <p:txBody>
          <a:bodyPr/>
          <a:lstStyle/>
          <a:p>
            <a:fld id="{64BBA1A6-7285-4AC3-8138-7E391F7F4615}" type="datetime1">
              <a:rPr lang="de-CH" smtClean="0"/>
              <a:t>14.08.2025</a:t>
            </a:fld>
            <a:endParaRPr lang="de-CH" dirty="0"/>
          </a:p>
        </p:txBody>
      </p:sp>
    </p:spTree>
    <p:extLst>
      <p:ext uri="{BB962C8B-B14F-4D97-AF65-F5344CB8AC3E}">
        <p14:creationId xmlns:p14="http://schemas.microsoft.com/office/powerpoint/2010/main" val="99704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b="1" dirty="0"/>
              <a:t>Dem Link folgen…</a:t>
            </a:r>
            <a:endParaRPr lang="fr-CH" b="1" dirty="0"/>
          </a:p>
        </p:txBody>
      </p:sp>
      <p:sp>
        <p:nvSpPr>
          <p:cNvPr id="5" name="Foliennummernplatzhalter 4"/>
          <p:cNvSpPr>
            <a:spLocks noGrp="1"/>
          </p:cNvSpPr>
          <p:nvPr>
            <p:ph type="sldNum" sz="quarter" idx="5"/>
          </p:nvPr>
        </p:nvSpPr>
        <p:spPr/>
        <p:txBody>
          <a:bodyPr/>
          <a:lstStyle/>
          <a:p>
            <a:fld id="{56BF9A6D-C4F0-414B-98A2-DB7829EAA9E1}" type="slidenum">
              <a:rPr lang="de-CH" smtClean="0"/>
              <a:t>6</a:t>
            </a:fld>
            <a:endParaRPr lang="de-CH"/>
          </a:p>
        </p:txBody>
      </p:sp>
      <p:sp>
        <p:nvSpPr>
          <p:cNvPr id="7" name="Datumsplatzhalter 6">
            <a:extLst>
              <a:ext uri="{FF2B5EF4-FFF2-40B4-BE49-F238E27FC236}">
                <a16:creationId xmlns:a16="http://schemas.microsoft.com/office/drawing/2014/main" id="{A45A5F58-20D2-75FF-E8B8-8EE6211FBF04}"/>
              </a:ext>
            </a:extLst>
          </p:cNvPr>
          <p:cNvSpPr>
            <a:spLocks noGrp="1"/>
          </p:cNvSpPr>
          <p:nvPr>
            <p:ph type="dt" idx="1"/>
          </p:nvPr>
        </p:nvSpPr>
        <p:spPr/>
        <p:txBody>
          <a:bodyPr/>
          <a:lstStyle/>
          <a:p>
            <a:fld id="{1E0265E0-93FC-446C-B5B8-C151F522C677}" type="datetime1">
              <a:rPr lang="de-CH" smtClean="0"/>
              <a:t>14.08.2025</a:t>
            </a:fld>
            <a:endParaRPr lang="de-CH" dirty="0"/>
          </a:p>
        </p:txBody>
      </p:sp>
    </p:spTree>
    <p:extLst>
      <p:ext uri="{BB962C8B-B14F-4D97-AF65-F5344CB8AC3E}">
        <p14:creationId xmlns:p14="http://schemas.microsoft.com/office/powerpoint/2010/main" val="3066481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798323" indent="-307047" eaLnBrk="0" hangingPunct="0">
              <a:defRPr sz="2600">
                <a:solidFill>
                  <a:schemeClr val="tx1"/>
                </a:solidFill>
                <a:latin typeface="Arial" charset="0"/>
                <a:ea typeface="ＭＳ Ｐゴシック" charset="0"/>
              </a:defRPr>
            </a:lvl2pPr>
            <a:lvl3pPr marL="1228189" indent="-245638" eaLnBrk="0" hangingPunct="0">
              <a:defRPr sz="2600">
                <a:solidFill>
                  <a:schemeClr val="tx1"/>
                </a:solidFill>
                <a:latin typeface="Arial" charset="0"/>
                <a:ea typeface="ＭＳ Ｐゴシック" charset="0"/>
              </a:defRPr>
            </a:lvl3pPr>
            <a:lvl4pPr marL="1719465" indent="-245638" eaLnBrk="0" hangingPunct="0">
              <a:defRPr sz="2600">
                <a:solidFill>
                  <a:schemeClr val="tx1"/>
                </a:solidFill>
                <a:latin typeface="Arial" charset="0"/>
                <a:ea typeface="ＭＳ Ｐゴシック" charset="0"/>
              </a:defRPr>
            </a:lvl4pPr>
            <a:lvl5pPr marL="2210740" indent="-245638" eaLnBrk="0" hangingPunct="0">
              <a:defRPr sz="2600">
                <a:solidFill>
                  <a:schemeClr val="tx1"/>
                </a:solidFill>
                <a:latin typeface="Arial" charset="0"/>
                <a:ea typeface="ＭＳ Ｐゴシック" charset="0"/>
              </a:defRPr>
            </a:lvl5pPr>
            <a:lvl6pPr marL="2702016" indent="-245638" eaLnBrk="0" fontAlgn="base" hangingPunct="0">
              <a:spcBef>
                <a:spcPct val="0"/>
              </a:spcBef>
              <a:spcAft>
                <a:spcPct val="0"/>
              </a:spcAft>
              <a:defRPr sz="2600">
                <a:solidFill>
                  <a:schemeClr val="tx1"/>
                </a:solidFill>
                <a:latin typeface="Arial" charset="0"/>
                <a:ea typeface="ＭＳ Ｐゴシック" charset="0"/>
              </a:defRPr>
            </a:lvl6pPr>
            <a:lvl7pPr marL="3193289" indent="-245638" eaLnBrk="0" fontAlgn="base" hangingPunct="0">
              <a:spcBef>
                <a:spcPct val="0"/>
              </a:spcBef>
              <a:spcAft>
                <a:spcPct val="0"/>
              </a:spcAft>
              <a:defRPr sz="2600">
                <a:solidFill>
                  <a:schemeClr val="tx1"/>
                </a:solidFill>
                <a:latin typeface="Arial" charset="0"/>
                <a:ea typeface="ＭＳ Ｐゴシック" charset="0"/>
              </a:defRPr>
            </a:lvl7pPr>
            <a:lvl8pPr marL="3684565" indent="-245638" eaLnBrk="0" fontAlgn="base" hangingPunct="0">
              <a:spcBef>
                <a:spcPct val="0"/>
              </a:spcBef>
              <a:spcAft>
                <a:spcPct val="0"/>
              </a:spcAft>
              <a:defRPr sz="2600">
                <a:solidFill>
                  <a:schemeClr val="tx1"/>
                </a:solidFill>
                <a:latin typeface="Arial" charset="0"/>
                <a:ea typeface="ＭＳ Ｐゴシック" charset="0"/>
              </a:defRPr>
            </a:lvl8pPr>
            <a:lvl9pPr marL="4175841" indent="-245638"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7</a:t>
            </a:fld>
            <a:endParaRPr lang="de-CH" sz="1300"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380E7222-FFA5-EE51-6D88-A8E4D2B57DBD}"/>
              </a:ext>
            </a:extLst>
          </p:cNvPr>
          <p:cNvSpPr>
            <a:spLocks noGrp="1"/>
          </p:cNvSpPr>
          <p:nvPr>
            <p:ph type="dt" idx="1"/>
          </p:nvPr>
        </p:nvSpPr>
        <p:spPr/>
        <p:txBody>
          <a:bodyPr/>
          <a:lstStyle/>
          <a:p>
            <a:fld id="{133A9AE5-2A04-402C-A365-1CFDFDFF93CF}" type="datetime1">
              <a:rPr lang="de-CH" smtClean="0"/>
              <a:t>14.08.2025</a:t>
            </a:fld>
            <a:endParaRPr lang="de-CH" dirty="0"/>
          </a:p>
        </p:txBody>
      </p:sp>
    </p:spTree>
    <p:extLst>
      <p:ext uri="{BB962C8B-B14F-4D97-AF65-F5344CB8AC3E}">
        <p14:creationId xmlns:p14="http://schemas.microsoft.com/office/powerpoint/2010/main" val="2283684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683" indent="-309493" eaLnBrk="0" hangingPunct="0">
              <a:defRPr sz="2600">
                <a:solidFill>
                  <a:schemeClr val="tx1"/>
                </a:solidFill>
                <a:latin typeface="Arial" charset="0"/>
                <a:ea typeface="ＭＳ Ｐゴシック" charset="0"/>
              </a:defRPr>
            </a:lvl2pPr>
            <a:lvl3pPr marL="1237972" indent="-247594" eaLnBrk="0" hangingPunct="0">
              <a:defRPr sz="2600">
                <a:solidFill>
                  <a:schemeClr val="tx1"/>
                </a:solidFill>
                <a:latin typeface="Arial" charset="0"/>
                <a:ea typeface="ＭＳ Ｐゴシック" charset="0"/>
              </a:defRPr>
            </a:lvl3pPr>
            <a:lvl4pPr marL="1733162" indent="-247594" eaLnBrk="0" hangingPunct="0">
              <a:defRPr sz="2600">
                <a:solidFill>
                  <a:schemeClr val="tx1"/>
                </a:solidFill>
                <a:latin typeface="Arial" charset="0"/>
                <a:ea typeface="ＭＳ Ｐゴシック" charset="0"/>
              </a:defRPr>
            </a:lvl4pPr>
            <a:lvl5pPr marL="2228352" indent="-247594" eaLnBrk="0" hangingPunct="0">
              <a:defRPr sz="2600">
                <a:solidFill>
                  <a:schemeClr val="tx1"/>
                </a:solidFill>
                <a:latin typeface="Arial" charset="0"/>
                <a:ea typeface="ＭＳ Ｐゴシック" charset="0"/>
              </a:defRPr>
            </a:lvl5pPr>
            <a:lvl6pPr marL="2723542" indent="-247594" eaLnBrk="0" fontAlgn="base" hangingPunct="0">
              <a:spcBef>
                <a:spcPct val="0"/>
              </a:spcBef>
              <a:spcAft>
                <a:spcPct val="0"/>
              </a:spcAft>
              <a:defRPr sz="2600">
                <a:solidFill>
                  <a:schemeClr val="tx1"/>
                </a:solidFill>
                <a:latin typeface="Arial" charset="0"/>
                <a:ea typeface="ＭＳ Ｐゴシック" charset="0"/>
              </a:defRPr>
            </a:lvl6pPr>
            <a:lvl7pPr marL="3218731" indent="-247594" eaLnBrk="0" fontAlgn="base" hangingPunct="0">
              <a:spcBef>
                <a:spcPct val="0"/>
              </a:spcBef>
              <a:spcAft>
                <a:spcPct val="0"/>
              </a:spcAft>
              <a:defRPr sz="2600">
                <a:solidFill>
                  <a:schemeClr val="tx1"/>
                </a:solidFill>
                <a:latin typeface="Arial" charset="0"/>
                <a:ea typeface="ＭＳ Ｐゴシック" charset="0"/>
              </a:defRPr>
            </a:lvl7pPr>
            <a:lvl8pPr marL="3713920" indent="-247594" eaLnBrk="0" fontAlgn="base" hangingPunct="0">
              <a:spcBef>
                <a:spcPct val="0"/>
              </a:spcBef>
              <a:spcAft>
                <a:spcPct val="0"/>
              </a:spcAft>
              <a:defRPr sz="2600">
                <a:solidFill>
                  <a:schemeClr val="tx1"/>
                </a:solidFill>
                <a:latin typeface="Arial" charset="0"/>
                <a:ea typeface="ＭＳ Ｐゴシック" charset="0"/>
              </a:defRPr>
            </a:lvl8pPr>
            <a:lvl9pPr marL="4209110" indent="-247594"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80989B11-5069-6842-B2B4-34590C900572}" type="slidenum">
              <a:rPr lang="de-CH" sz="1300"/>
              <a:pPr eaLnBrk="1" hangingPunct="1"/>
              <a:t>8</a:t>
            </a:fld>
            <a:endParaRPr lang="de-CH" sz="1300" dirty="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CH" b="1" dirty="0">
                <a:ea typeface="ＭＳ Ｐゴシック" charset="0"/>
                <a:cs typeface="ＭＳ Ｐゴシック" charset="0"/>
              </a:rPr>
              <a:t>Zu jeder Methode sehen Sie ein Datum. Gibt es jemanden, dessen Methode weniger als 7 Jahre anerkannt ist? Wenn ja, werde ich später auf die Übergangsbestimmungen eingehen, welche für diese Methoden noch angewendet werden können.</a:t>
            </a:r>
          </a:p>
          <a:p>
            <a:endParaRPr lang="de-CH" dirty="0">
              <a:ea typeface="ＭＳ Ｐゴシック" charset="0"/>
              <a:cs typeface="ＭＳ Ｐゴシック" charset="0"/>
            </a:endParaRPr>
          </a:p>
          <a:p>
            <a:endParaRPr lang="de-CH"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AD4DCEE6-692C-C9A8-4D40-B2C541081D30}"/>
              </a:ext>
            </a:extLst>
          </p:cNvPr>
          <p:cNvSpPr>
            <a:spLocks noGrp="1"/>
          </p:cNvSpPr>
          <p:nvPr>
            <p:ph type="dt" idx="1"/>
          </p:nvPr>
        </p:nvSpPr>
        <p:spPr/>
        <p:txBody>
          <a:bodyPr/>
          <a:lstStyle/>
          <a:p>
            <a:fld id="{29B7622E-932E-430D-AC83-ED8404D5CE05}" type="datetime1">
              <a:rPr lang="de-CH" smtClean="0"/>
              <a:t>14.08.2025</a:t>
            </a:fld>
            <a:endParaRPr lang="de-CH" dirty="0"/>
          </a:p>
        </p:txBody>
      </p:sp>
    </p:spTree>
    <p:extLst>
      <p:ext uri="{BB962C8B-B14F-4D97-AF65-F5344CB8AC3E}">
        <p14:creationId xmlns:p14="http://schemas.microsoft.com/office/powerpoint/2010/main" val="345162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804924" indent="-309586" eaLnBrk="0" hangingPunct="0">
              <a:defRPr sz="2600">
                <a:solidFill>
                  <a:schemeClr val="tx1"/>
                </a:solidFill>
                <a:latin typeface="Arial" charset="0"/>
                <a:ea typeface="ＭＳ Ｐゴシック" charset="0"/>
              </a:defRPr>
            </a:lvl2pPr>
            <a:lvl3pPr marL="1238346" indent="-247669" eaLnBrk="0" hangingPunct="0">
              <a:defRPr sz="2600">
                <a:solidFill>
                  <a:schemeClr val="tx1"/>
                </a:solidFill>
                <a:latin typeface="Arial" charset="0"/>
                <a:ea typeface="ＭＳ Ｐゴシック" charset="0"/>
              </a:defRPr>
            </a:lvl3pPr>
            <a:lvl4pPr marL="1733684" indent="-247669" eaLnBrk="0" hangingPunct="0">
              <a:defRPr sz="2600">
                <a:solidFill>
                  <a:schemeClr val="tx1"/>
                </a:solidFill>
                <a:latin typeface="Arial" charset="0"/>
                <a:ea typeface="ＭＳ Ｐゴシック" charset="0"/>
              </a:defRPr>
            </a:lvl4pPr>
            <a:lvl5pPr marL="2229022" indent="-247669" eaLnBrk="0" hangingPunct="0">
              <a:defRPr sz="2600">
                <a:solidFill>
                  <a:schemeClr val="tx1"/>
                </a:solidFill>
                <a:latin typeface="Arial" charset="0"/>
                <a:ea typeface="ＭＳ Ｐゴシック" charset="0"/>
              </a:defRPr>
            </a:lvl5pPr>
            <a:lvl6pPr marL="2724361" indent="-247669" eaLnBrk="0" fontAlgn="base" hangingPunct="0">
              <a:spcBef>
                <a:spcPct val="0"/>
              </a:spcBef>
              <a:spcAft>
                <a:spcPct val="0"/>
              </a:spcAft>
              <a:defRPr sz="2600">
                <a:solidFill>
                  <a:schemeClr val="tx1"/>
                </a:solidFill>
                <a:latin typeface="Arial" charset="0"/>
                <a:ea typeface="ＭＳ Ｐゴシック" charset="0"/>
              </a:defRPr>
            </a:lvl6pPr>
            <a:lvl7pPr marL="3219698" indent="-247669" eaLnBrk="0" fontAlgn="base" hangingPunct="0">
              <a:spcBef>
                <a:spcPct val="0"/>
              </a:spcBef>
              <a:spcAft>
                <a:spcPct val="0"/>
              </a:spcAft>
              <a:defRPr sz="2600">
                <a:solidFill>
                  <a:schemeClr val="tx1"/>
                </a:solidFill>
                <a:latin typeface="Arial" charset="0"/>
                <a:ea typeface="ＭＳ Ｐゴシック" charset="0"/>
              </a:defRPr>
            </a:lvl7pPr>
            <a:lvl8pPr marL="3715036" indent="-247669" eaLnBrk="0" fontAlgn="base" hangingPunct="0">
              <a:spcBef>
                <a:spcPct val="0"/>
              </a:spcBef>
              <a:spcAft>
                <a:spcPct val="0"/>
              </a:spcAft>
              <a:defRPr sz="2600">
                <a:solidFill>
                  <a:schemeClr val="tx1"/>
                </a:solidFill>
                <a:latin typeface="Arial" charset="0"/>
                <a:ea typeface="ＭＳ Ｐゴシック" charset="0"/>
              </a:defRPr>
            </a:lvl8pPr>
            <a:lvl9pPr marL="4210374" indent="-247669" eaLnBrk="0" fontAlgn="base" hangingPunct="0">
              <a:spcBef>
                <a:spcPct val="0"/>
              </a:spcBef>
              <a:spcAft>
                <a:spcPct val="0"/>
              </a:spcAft>
              <a:defRPr sz="2600">
                <a:solidFill>
                  <a:schemeClr val="tx1"/>
                </a:solidFill>
                <a:latin typeface="Arial" charset="0"/>
                <a:ea typeface="ＭＳ Ｐゴシック" charset="0"/>
              </a:defRPr>
            </a:lvl9pPr>
          </a:lstStyle>
          <a:p>
            <a:pPr eaLnBrk="1" hangingPunct="1"/>
            <a:fld id="{1ECDCB08-E0F2-0644-9764-701B5170C88D}" type="slidenum">
              <a:rPr lang="de-CH" sz="1300"/>
              <a:pPr eaLnBrk="1" hangingPunct="1"/>
              <a:t>9</a:t>
            </a:fld>
            <a:endParaRPr lang="de-CH"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sz="1600" b="1" dirty="0">
                <a:ea typeface="ＭＳ Ｐゴシック" charset="0"/>
                <a:cs typeface="ＭＳ Ｐゴシック" charset="0"/>
              </a:rPr>
              <a:t>SBFI = </a:t>
            </a:r>
            <a:r>
              <a:rPr lang="fr-FR" sz="1600" b="1" dirty="0" err="1">
                <a:ea typeface="ＭＳ Ｐゴシック" charset="0"/>
                <a:cs typeface="ＭＳ Ｐゴシック" charset="0"/>
              </a:rPr>
              <a:t>Staatsekretariat</a:t>
            </a:r>
            <a:r>
              <a:rPr lang="fr-FR" sz="1600" b="1" dirty="0">
                <a:ea typeface="ＭＳ Ｐゴシック" charset="0"/>
                <a:cs typeface="ＭＳ Ｐゴシック" charset="0"/>
              </a:rPr>
              <a:t> für </a:t>
            </a:r>
            <a:r>
              <a:rPr lang="fr-FR" sz="1600" b="1" dirty="0" err="1">
                <a:ea typeface="ＭＳ Ｐゴシック" charset="0"/>
                <a:cs typeface="ＭＳ Ｐゴシック" charset="0"/>
              </a:rPr>
              <a:t>Bildung</a:t>
            </a:r>
            <a:r>
              <a:rPr lang="fr-FR" sz="1600" b="1" dirty="0">
                <a:ea typeface="ＭＳ Ｐゴシック" charset="0"/>
                <a:cs typeface="ＭＳ Ｐゴシック" charset="0"/>
              </a:rPr>
              <a:t>, Forschung und Innovation</a:t>
            </a:r>
          </a:p>
          <a:p>
            <a:endParaRPr lang="fr-FR" dirty="0">
              <a:ea typeface="ＭＳ Ｐゴシック" charset="0"/>
              <a:cs typeface="ＭＳ Ｐゴシック" charset="0"/>
            </a:endParaRPr>
          </a:p>
        </p:txBody>
      </p:sp>
      <p:sp>
        <p:nvSpPr>
          <p:cNvPr id="4" name="Datumsplatzhalter 3">
            <a:extLst>
              <a:ext uri="{FF2B5EF4-FFF2-40B4-BE49-F238E27FC236}">
                <a16:creationId xmlns:a16="http://schemas.microsoft.com/office/drawing/2014/main" id="{F6C6E52A-087C-21F9-1D10-E85D3D693D16}"/>
              </a:ext>
            </a:extLst>
          </p:cNvPr>
          <p:cNvSpPr>
            <a:spLocks noGrp="1"/>
          </p:cNvSpPr>
          <p:nvPr>
            <p:ph type="dt" idx="1"/>
          </p:nvPr>
        </p:nvSpPr>
        <p:spPr/>
        <p:txBody>
          <a:bodyPr/>
          <a:lstStyle/>
          <a:p>
            <a:fld id="{FCD5FE04-C4B5-4A1C-BC49-427C63701D3A}" type="datetime1">
              <a:rPr lang="de-CH" smtClean="0"/>
              <a:t>14.08.2025</a:t>
            </a:fld>
            <a:endParaRPr lang="de-CH" dirty="0"/>
          </a:p>
        </p:txBody>
      </p:sp>
    </p:spTree>
    <p:extLst>
      <p:ext uri="{BB962C8B-B14F-4D97-AF65-F5344CB8AC3E}">
        <p14:creationId xmlns:p14="http://schemas.microsoft.com/office/powerpoint/2010/main" val="3316895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lvl1pPr>
              <a:defRPr>
                <a:latin typeface="Gotham medium"/>
              </a:defRPr>
            </a:lvl1pPr>
          </a:lstStyle>
          <a:p>
            <a:r>
              <a:rPr lang="de-CH" dirty="0"/>
              <a:t>Mastertitelformat bearbeiten</a:t>
            </a:r>
            <a:endParaRPr lang="de-DE" dirty="0"/>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pic>
        <p:nvPicPr>
          <p:cNvPr id="8" name="Grafik 7">
            <a:extLst>
              <a:ext uri="{FF2B5EF4-FFF2-40B4-BE49-F238E27FC236}">
                <a16:creationId xmlns:a16="http://schemas.microsoft.com/office/drawing/2014/main" id="{B8C46EAD-7524-E33F-12D2-614BE01E5B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2" y="6381328"/>
            <a:ext cx="6120384" cy="286512"/>
          </a:xfrm>
          <a:prstGeom prst="rect">
            <a:avLst/>
          </a:prstGeom>
        </p:spPr>
      </p:pic>
      <p:pic>
        <p:nvPicPr>
          <p:cNvPr id="10" name="Grafik 9" descr="Ein Bild, das Text, Schrift, Logo, Screenshot enthält.&#10;&#10;KI-generierte Inhalte können fehlerhaft sein.">
            <a:extLst>
              <a:ext uri="{FF2B5EF4-FFF2-40B4-BE49-F238E27FC236}">
                <a16:creationId xmlns:a16="http://schemas.microsoft.com/office/drawing/2014/main" id="{2697A76B-50D6-699D-42EB-465A2B795C7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9393" r="51771" b="7543"/>
          <a:stretch>
            <a:fillRect/>
          </a:stretch>
        </p:blipFill>
        <p:spPr>
          <a:xfrm>
            <a:off x="707344" y="350632"/>
            <a:ext cx="778556" cy="391198"/>
          </a:xfrm>
          <a:prstGeom prst="rect">
            <a:avLst/>
          </a:prstGeom>
        </p:spPr>
      </p:pic>
    </p:spTree>
    <p:extLst>
      <p:ext uri="{BB962C8B-B14F-4D97-AF65-F5344CB8AC3E}">
        <p14:creationId xmlns:p14="http://schemas.microsoft.com/office/powerpoint/2010/main" val="419809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222176" y="44624"/>
            <a:ext cx="8915400" cy="1143000"/>
          </a:xfrm>
        </p:spPr>
        <p:txBody>
          <a:bodyPr/>
          <a:lstStyle>
            <a:lvl1pPr>
              <a:defRPr>
                <a:latin typeface="Gotham medium"/>
                <a:cs typeface="Arial" panose="020B0604020202020204" pitchFamily="34" charset="0"/>
              </a:defRPr>
            </a:lvl1pPr>
          </a:lstStyle>
          <a:p>
            <a:r>
              <a:rPr lang="de-CH" dirty="0"/>
              <a:t>Mastertitelformat bearbeiten</a:t>
            </a:r>
            <a:endParaRPr lang="de-DE" dirty="0"/>
          </a:p>
        </p:txBody>
      </p:sp>
      <p:sp>
        <p:nvSpPr>
          <p:cNvPr id="3" name="Inhaltsplatzhalter 2"/>
          <p:cNvSpPr>
            <a:spLocks noGrp="1"/>
          </p:cNvSpPr>
          <p:nvPr>
            <p:ph idx="1"/>
          </p:nvPr>
        </p:nvSpPr>
        <p:spPr/>
        <p:txBody>
          <a:bodyPr/>
          <a:lstStyle>
            <a:lvl1pPr>
              <a:defRPr>
                <a:latin typeface="Gotham medium"/>
                <a:cs typeface="Arial" panose="020B0604020202020204" pitchFamily="34" charset="0"/>
              </a:defRPr>
            </a:lvl1pPr>
            <a:lvl2pPr>
              <a:defRPr>
                <a:latin typeface="Gotham medium"/>
                <a:cs typeface="Arial" panose="020B0604020202020204" pitchFamily="34" charset="0"/>
              </a:defRPr>
            </a:lvl2pPr>
            <a:lvl3pPr>
              <a:defRPr>
                <a:latin typeface="Gotham medium"/>
                <a:cs typeface="Arial" panose="020B0604020202020204" pitchFamily="34" charset="0"/>
              </a:defRPr>
            </a:lvl3pPr>
            <a:lvl4pPr>
              <a:defRPr>
                <a:latin typeface="Gotham medium"/>
                <a:cs typeface="Arial" panose="020B0604020202020204" pitchFamily="34" charset="0"/>
              </a:defRPr>
            </a:lvl4pPr>
            <a:lvl5pPr>
              <a:defRPr>
                <a:latin typeface="Gotham medium"/>
                <a:cs typeface="Arial" panose="020B0604020202020204" pitchFamily="34" charset="0"/>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7EFDFF3-D3F7-E44E-B187-E043F244B7C6}" type="slidenum">
              <a:rPr lang="de-DE" smtClean="0"/>
              <a:t>‹Nr.›</a:t>
            </a:fld>
            <a:endParaRPr lang="de-DE" dirty="0"/>
          </a:p>
        </p:txBody>
      </p:sp>
      <p:pic>
        <p:nvPicPr>
          <p:cNvPr id="7" name="Grafik 6">
            <a:extLst>
              <a:ext uri="{FF2B5EF4-FFF2-40B4-BE49-F238E27FC236}">
                <a16:creationId xmlns:a16="http://schemas.microsoft.com/office/drawing/2014/main" id="{FA97554E-007D-CDC6-DF6F-CC1227327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2" y="6381328"/>
            <a:ext cx="6120384" cy="286512"/>
          </a:xfrm>
          <a:prstGeom prst="rect">
            <a:avLst/>
          </a:prstGeom>
        </p:spPr>
      </p:pic>
      <p:pic>
        <p:nvPicPr>
          <p:cNvPr id="10" name="Grafik 9" descr="Ein Bild, das Text, Schrift, Logo, Screenshot enthält.&#10;&#10;KI-generierte Inhalte können fehlerhaft sein.">
            <a:extLst>
              <a:ext uri="{FF2B5EF4-FFF2-40B4-BE49-F238E27FC236}">
                <a16:creationId xmlns:a16="http://schemas.microsoft.com/office/drawing/2014/main" id="{131759E6-17FD-0439-9735-9E55CCC43C2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9393" r="51771" b="7543"/>
          <a:stretch>
            <a:fillRect/>
          </a:stretch>
        </p:blipFill>
        <p:spPr>
          <a:xfrm>
            <a:off x="707344" y="350632"/>
            <a:ext cx="778556" cy="391198"/>
          </a:xfrm>
          <a:prstGeom prst="rect">
            <a:avLst/>
          </a:prstGeom>
        </p:spPr>
      </p:pic>
    </p:spTree>
    <p:extLst>
      <p:ext uri="{BB962C8B-B14F-4D97-AF65-F5344CB8AC3E}">
        <p14:creationId xmlns:p14="http://schemas.microsoft.com/office/powerpoint/2010/main" val="137440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atin typeface="Gotham medium"/>
                <a:cs typeface="Arial" panose="020B0604020202020204" pitchFamily="34" charset="0"/>
              </a:defRPr>
            </a:lvl1pPr>
          </a:lstStyle>
          <a:p>
            <a:r>
              <a:rPr lang="de-CH" dirty="0"/>
              <a:t>Mastertitelformat bearbeiten</a:t>
            </a:r>
            <a:endParaRPr lang="de-DE" dirty="0"/>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77EFDFF3-D3F7-E44E-B187-E043F244B7C6}" type="slidenum">
              <a:rPr lang="de-DE" smtClean="0"/>
              <a:t>‹Nr.›</a:t>
            </a:fld>
            <a:endParaRPr lang="de-DE" dirty="0"/>
          </a:p>
        </p:txBody>
      </p:sp>
      <p:pic>
        <p:nvPicPr>
          <p:cNvPr id="8" name="Grafik 7">
            <a:extLst>
              <a:ext uri="{FF2B5EF4-FFF2-40B4-BE49-F238E27FC236}">
                <a16:creationId xmlns:a16="http://schemas.microsoft.com/office/drawing/2014/main" id="{7DE63345-25FD-345C-29A6-543699CE96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486" y="6538912"/>
            <a:ext cx="5940552" cy="124968"/>
          </a:xfrm>
          <a:prstGeom prst="rect">
            <a:avLst/>
          </a:prstGeom>
        </p:spPr>
      </p:pic>
      <p:pic>
        <p:nvPicPr>
          <p:cNvPr id="11" name="Grafik 10" descr="Ein Bild, das Text, Schrift, Logo, Screenshot enthält.&#10;&#10;KI-generierte Inhalte können fehlerhaft sein.">
            <a:extLst>
              <a:ext uri="{FF2B5EF4-FFF2-40B4-BE49-F238E27FC236}">
                <a16:creationId xmlns:a16="http://schemas.microsoft.com/office/drawing/2014/main" id="{B0F85BB2-D114-871D-F703-DA52C2D8BCD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9393" r="51771" b="7543"/>
          <a:stretch>
            <a:fillRect/>
          </a:stretch>
        </p:blipFill>
        <p:spPr>
          <a:xfrm>
            <a:off x="707344" y="350632"/>
            <a:ext cx="778556" cy="391198"/>
          </a:xfrm>
          <a:prstGeom prst="rect">
            <a:avLst/>
          </a:prstGeom>
        </p:spPr>
      </p:pic>
    </p:spTree>
    <p:extLst>
      <p:ext uri="{BB962C8B-B14F-4D97-AF65-F5344CB8AC3E}">
        <p14:creationId xmlns:p14="http://schemas.microsoft.com/office/powerpoint/2010/main" val="38619380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36576" y="53752"/>
            <a:ext cx="8915400" cy="1143000"/>
          </a:xfrm>
        </p:spPr>
        <p:txBody>
          <a:bodyPr/>
          <a:lstStyle>
            <a:lvl1pPr>
              <a:defRPr>
                <a:latin typeface="Gotham medium"/>
                <a:cs typeface="Arial" panose="020B0604020202020204" pitchFamily="34" charset="0"/>
              </a:defRPr>
            </a:lvl1pPr>
          </a:lstStyle>
          <a:p>
            <a:r>
              <a:rPr lang="de-CH" dirty="0"/>
              <a:t>Mastertitelformat bearbeiten</a:t>
            </a:r>
            <a:endParaRPr lang="de-DE" dirty="0"/>
          </a:p>
        </p:txBody>
      </p:sp>
      <p:sp>
        <p:nvSpPr>
          <p:cNvPr id="3" name="Inhaltsplatzhalter 2"/>
          <p:cNvSpPr>
            <a:spLocks noGrp="1"/>
          </p:cNvSpPr>
          <p:nvPr>
            <p:ph sz="half" idx="1"/>
          </p:nvPr>
        </p:nvSpPr>
        <p:spPr>
          <a:xfrm>
            <a:off x="492646" y="1600200"/>
            <a:ext cx="4381500" cy="4525963"/>
          </a:xfrm>
        </p:spPr>
        <p:txBody>
          <a:bodyPr/>
          <a:lstStyle>
            <a:lvl1pPr>
              <a:defRPr sz="2800">
                <a:latin typeface="Gotham medium"/>
                <a:cs typeface="Arial" panose="020B0604020202020204" pitchFamily="34" charset="0"/>
              </a:defRPr>
            </a:lvl1pPr>
            <a:lvl2pPr>
              <a:defRPr sz="2400">
                <a:latin typeface="Gotham medium"/>
                <a:cs typeface="Arial" panose="020B0604020202020204" pitchFamily="34" charset="0"/>
              </a:defRPr>
            </a:lvl2pPr>
            <a:lvl3pPr>
              <a:defRPr sz="2000">
                <a:latin typeface="Gotham medium"/>
                <a:cs typeface="Arial" panose="020B0604020202020204" pitchFamily="34" charset="0"/>
              </a:defRPr>
            </a:lvl3pPr>
            <a:lvl4pPr>
              <a:defRPr sz="1800">
                <a:latin typeface="Gotham medium"/>
                <a:cs typeface="Arial" panose="020B0604020202020204" pitchFamily="34" charset="0"/>
              </a:defRPr>
            </a:lvl4pPr>
            <a:lvl5pPr>
              <a:defRPr sz="1800">
                <a:latin typeface="Gotham medium"/>
                <a:cs typeface="Arial" panose="020B0604020202020204" pitchFamily="34" charset="0"/>
              </a:defRPr>
            </a:lvl5pPr>
            <a:lvl6pPr>
              <a:defRPr sz="1800"/>
            </a:lvl6pPr>
            <a:lvl7pPr>
              <a:defRPr sz="1800"/>
            </a:lvl7pPr>
            <a:lvl8pPr>
              <a:defRPr sz="1800"/>
            </a:lvl8pPr>
            <a:lvl9pPr>
              <a:defRPr sz="18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4" name="Inhaltsplatzhalter 3"/>
          <p:cNvSpPr>
            <a:spLocks noGrp="1"/>
          </p:cNvSpPr>
          <p:nvPr>
            <p:ph sz="half" idx="2"/>
          </p:nvPr>
        </p:nvSpPr>
        <p:spPr>
          <a:xfrm>
            <a:off x="5029200" y="1600200"/>
            <a:ext cx="4381500" cy="4525963"/>
          </a:xfrm>
        </p:spPr>
        <p:txBody>
          <a:bodyPr/>
          <a:lstStyle>
            <a:lvl1pPr>
              <a:defRPr sz="2800">
                <a:latin typeface="Gotham medium"/>
                <a:cs typeface="Arial" panose="020B0604020202020204" pitchFamily="34" charset="0"/>
              </a:defRPr>
            </a:lvl1pPr>
            <a:lvl2pPr>
              <a:defRPr sz="2400">
                <a:latin typeface="Gotham medium"/>
                <a:cs typeface="Arial" panose="020B0604020202020204" pitchFamily="34" charset="0"/>
              </a:defRPr>
            </a:lvl2pPr>
            <a:lvl3pPr>
              <a:defRPr sz="2000">
                <a:latin typeface="Gotham medium"/>
                <a:cs typeface="Arial" panose="020B0604020202020204" pitchFamily="34" charset="0"/>
              </a:defRPr>
            </a:lvl3pPr>
            <a:lvl4pPr>
              <a:defRPr sz="1800">
                <a:latin typeface="Gotham medium"/>
                <a:cs typeface="Arial" panose="020B0604020202020204" pitchFamily="34" charset="0"/>
              </a:defRPr>
            </a:lvl4pPr>
            <a:lvl5pPr>
              <a:defRPr sz="1800">
                <a:latin typeface="Gotham medium"/>
                <a:cs typeface="Arial" panose="020B0604020202020204" pitchFamily="34" charset="0"/>
              </a:defRPr>
            </a:lvl5pPr>
            <a:lvl6pPr>
              <a:defRPr sz="1800"/>
            </a:lvl6pPr>
            <a:lvl7pPr>
              <a:defRPr sz="1800"/>
            </a:lvl7pPr>
            <a:lvl8pPr>
              <a:defRPr sz="1800"/>
            </a:lvl8pPr>
            <a:lvl9pPr>
              <a:defRPr sz="18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77EFDFF3-D3F7-E44E-B187-E043F244B7C6}" type="slidenum">
              <a:rPr lang="de-DE" smtClean="0"/>
              <a:t>‹Nr.›</a:t>
            </a:fld>
            <a:endParaRPr lang="de-DE" dirty="0"/>
          </a:p>
        </p:txBody>
      </p:sp>
      <p:pic>
        <p:nvPicPr>
          <p:cNvPr id="8" name="Grafik 7">
            <a:extLst>
              <a:ext uri="{FF2B5EF4-FFF2-40B4-BE49-F238E27FC236}">
                <a16:creationId xmlns:a16="http://schemas.microsoft.com/office/drawing/2014/main" id="{436CCC16-6115-CFF6-868C-B97A46E6291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2" y="6381328"/>
            <a:ext cx="6120384" cy="286512"/>
          </a:xfrm>
          <a:prstGeom prst="rect">
            <a:avLst/>
          </a:prstGeom>
        </p:spPr>
      </p:pic>
      <p:pic>
        <p:nvPicPr>
          <p:cNvPr id="11" name="Grafik 10" descr="Ein Bild, das Text, Schrift, Logo, Screenshot enthält.&#10;&#10;KI-generierte Inhalte können fehlerhaft sein.">
            <a:extLst>
              <a:ext uri="{FF2B5EF4-FFF2-40B4-BE49-F238E27FC236}">
                <a16:creationId xmlns:a16="http://schemas.microsoft.com/office/drawing/2014/main" id="{5925B904-B87E-88F0-CA4E-7B599EE8E60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9393" r="51771" b="7543"/>
          <a:stretch>
            <a:fillRect/>
          </a:stretch>
        </p:blipFill>
        <p:spPr>
          <a:xfrm>
            <a:off x="707344" y="350632"/>
            <a:ext cx="778556" cy="391198"/>
          </a:xfrm>
          <a:prstGeom prst="rect">
            <a:avLst/>
          </a:prstGeom>
        </p:spPr>
      </p:pic>
    </p:spTree>
    <p:extLst>
      <p:ext uri="{BB962C8B-B14F-4D97-AF65-F5344CB8AC3E}">
        <p14:creationId xmlns:p14="http://schemas.microsoft.com/office/powerpoint/2010/main" val="40784995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medium"/>
                <a:cs typeface="Arial" panose="020B0604020202020204" pitchFamily="34" charset="0"/>
              </a:defRPr>
            </a:lvl1pPr>
          </a:lstStyle>
          <a:p>
            <a:r>
              <a:rPr lang="de-CH" dirty="0"/>
              <a:t>Mastertitelformat bearbeiten</a:t>
            </a:r>
            <a:endParaRPr lang="de-DE" dirty="0"/>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atin typeface="Gotham medium"/>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 bearbeiten</a:t>
            </a:r>
          </a:p>
        </p:txBody>
      </p:sp>
      <p:sp>
        <p:nvSpPr>
          <p:cNvPr id="4" name="Inhaltsplatzhalter 3"/>
          <p:cNvSpPr>
            <a:spLocks noGrp="1"/>
          </p:cNvSpPr>
          <p:nvPr>
            <p:ph sz="half" idx="2"/>
          </p:nvPr>
        </p:nvSpPr>
        <p:spPr>
          <a:xfrm>
            <a:off x="495300" y="2174875"/>
            <a:ext cx="4376738" cy="3951288"/>
          </a:xfrm>
        </p:spPr>
        <p:txBody>
          <a:bodyPr/>
          <a:lstStyle>
            <a:lvl1pPr>
              <a:defRPr sz="2400">
                <a:latin typeface="Gotham medium"/>
                <a:cs typeface="Arial" panose="020B0604020202020204" pitchFamily="34" charset="0"/>
              </a:defRPr>
            </a:lvl1pPr>
            <a:lvl2pPr>
              <a:defRPr sz="2000">
                <a:latin typeface="Gotham medium"/>
                <a:cs typeface="Arial" panose="020B0604020202020204" pitchFamily="34" charset="0"/>
              </a:defRPr>
            </a:lvl2pPr>
            <a:lvl3pPr>
              <a:defRPr sz="1800">
                <a:latin typeface="Gotham medium"/>
                <a:cs typeface="Arial" panose="020B0604020202020204" pitchFamily="34" charset="0"/>
              </a:defRPr>
            </a:lvl3pPr>
            <a:lvl4pPr>
              <a:defRPr sz="1600">
                <a:latin typeface="Gotham medium"/>
                <a:cs typeface="Arial" panose="020B0604020202020204" pitchFamily="34" charset="0"/>
              </a:defRPr>
            </a:lvl4pPr>
            <a:lvl5pPr>
              <a:defRPr sz="1600">
                <a:latin typeface="Gotham medium"/>
                <a:cs typeface="Arial" panose="020B0604020202020204" pitchFamily="34" charset="0"/>
              </a:defRPr>
            </a:lvl5pPr>
            <a:lvl6pPr>
              <a:defRPr sz="1600"/>
            </a:lvl6pPr>
            <a:lvl7pPr>
              <a:defRPr sz="1600"/>
            </a:lvl7pPr>
            <a:lvl8pPr>
              <a:defRPr sz="1600"/>
            </a:lvl8pPr>
            <a:lvl9pPr>
              <a:defRPr sz="16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atin typeface="Gotham medium"/>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dirty="0"/>
              <a:t>Mastertextformat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atin typeface="Gotham medium"/>
                <a:cs typeface="Arial" panose="020B0604020202020204" pitchFamily="34" charset="0"/>
              </a:defRPr>
            </a:lvl1pPr>
            <a:lvl2pPr>
              <a:defRPr sz="2000">
                <a:latin typeface="Gotham medium"/>
                <a:cs typeface="Arial" panose="020B0604020202020204" pitchFamily="34" charset="0"/>
              </a:defRPr>
            </a:lvl2pPr>
            <a:lvl3pPr>
              <a:defRPr sz="1800">
                <a:latin typeface="Gotham medium"/>
                <a:cs typeface="Arial" panose="020B0604020202020204" pitchFamily="34" charset="0"/>
              </a:defRPr>
            </a:lvl3pPr>
            <a:lvl4pPr>
              <a:defRPr sz="1600">
                <a:latin typeface="Gotham medium"/>
                <a:cs typeface="Arial" panose="020B0604020202020204" pitchFamily="34" charset="0"/>
              </a:defRPr>
            </a:lvl4pPr>
            <a:lvl5pPr>
              <a:defRPr sz="1600">
                <a:latin typeface="Gotham medium"/>
                <a:cs typeface="Arial" panose="020B0604020202020204" pitchFamily="34" charset="0"/>
              </a:defRPr>
            </a:lvl5pPr>
            <a:lvl6pPr>
              <a:defRPr sz="1600"/>
            </a:lvl6pPr>
            <a:lvl7pPr>
              <a:defRPr sz="1600"/>
            </a:lvl7pPr>
            <a:lvl8pPr>
              <a:defRPr sz="1600"/>
            </a:lvl8pPr>
            <a:lvl9pPr>
              <a:defRPr sz="1600"/>
            </a:lvl9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77EFDFF3-D3F7-E44E-B187-E043F244B7C6}" type="slidenum">
              <a:rPr lang="de-DE" smtClean="0"/>
              <a:t>‹Nr.›</a:t>
            </a:fld>
            <a:endParaRPr lang="de-DE" dirty="0"/>
          </a:p>
        </p:txBody>
      </p:sp>
      <p:pic>
        <p:nvPicPr>
          <p:cNvPr id="10" name="Grafik 9">
            <a:extLst>
              <a:ext uri="{FF2B5EF4-FFF2-40B4-BE49-F238E27FC236}">
                <a16:creationId xmlns:a16="http://schemas.microsoft.com/office/drawing/2014/main" id="{9AE0E1EB-1703-D2D2-9CA0-91C40D002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2" y="6381328"/>
            <a:ext cx="6120384" cy="286512"/>
          </a:xfrm>
          <a:prstGeom prst="rect">
            <a:avLst/>
          </a:prstGeom>
        </p:spPr>
      </p:pic>
      <p:pic>
        <p:nvPicPr>
          <p:cNvPr id="13" name="Grafik 12" descr="Ein Bild, das Text, Schrift, Logo, Screenshot enthält.&#10;&#10;KI-generierte Inhalte können fehlerhaft sein.">
            <a:extLst>
              <a:ext uri="{FF2B5EF4-FFF2-40B4-BE49-F238E27FC236}">
                <a16:creationId xmlns:a16="http://schemas.microsoft.com/office/drawing/2014/main" id="{F516E85D-3FFC-07F1-7A09-91725DF23DF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9393" r="51771" b="7543"/>
          <a:stretch>
            <a:fillRect/>
          </a:stretch>
        </p:blipFill>
        <p:spPr>
          <a:xfrm>
            <a:off x="707344" y="350632"/>
            <a:ext cx="778556" cy="391198"/>
          </a:xfrm>
          <a:prstGeom prst="rect">
            <a:avLst/>
          </a:prstGeom>
        </p:spPr>
      </p:pic>
    </p:spTree>
    <p:extLst>
      <p:ext uri="{BB962C8B-B14F-4D97-AF65-F5344CB8AC3E}">
        <p14:creationId xmlns:p14="http://schemas.microsoft.com/office/powerpoint/2010/main" val="29072224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Gotham medium"/>
                <a:cs typeface="Arial" panose="020B0604020202020204" pitchFamily="34" charset="0"/>
              </a:defRPr>
            </a:lvl1pPr>
          </a:lstStyle>
          <a:p>
            <a:r>
              <a:rPr lang="de-CH" dirty="0"/>
              <a:t>Mastertitelformat bearbeiten</a:t>
            </a:r>
            <a:endParaRPr lang="de-DE" dirty="0"/>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77EFDFF3-D3F7-E44E-B187-E043F244B7C6}" type="slidenum">
              <a:rPr lang="de-DE" smtClean="0"/>
              <a:t>‹Nr.›</a:t>
            </a:fld>
            <a:endParaRPr lang="de-DE" dirty="0"/>
          </a:p>
        </p:txBody>
      </p:sp>
      <p:pic>
        <p:nvPicPr>
          <p:cNvPr id="6" name="Grafik 5">
            <a:extLst>
              <a:ext uri="{FF2B5EF4-FFF2-40B4-BE49-F238E27FC236}">
                <a16:creationId xmlns:a16="http://schemas.microsoft.com/office/drawing/2014/main" id="{7480E00C-73BD-5BD9-BEC7-8AB6A4D2BF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2" y="6381328"/>
            <a:ext cx="6120384" cy="286512"/>
          </a:xfrm>
          <a:prstGeom prst="rect">
            <a:avLst/>
          </a:prstGeom>
        </p:spPr>
      </p:pic>
      <p:pic>
        <p:nvPicPr>
          <p:cNvPr id="9" name="Grafik 8" descr="Ein Bild, das Text, Schrift, Logo, Screenshot enthält.&#10;&#10;KI-generierte Inhalte können fehlerhaft sein.">
            <a:extLst>
              <a:ext uri="{FF2B5EF4-FFF2-40B4-BE49-F238E27FC236}">
                <a16:creationId xmlns:a16="http://schemas.microsoft.com/office/drawing/2014/main" id="{055EA691-44C5-9751-5346-9E46835CBAC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9393" r="51771" b="7543"/>
          <a:stretch>
            <a:fillRect/>
          </a:stretch>
        </p:blipFill>
        <p:spPr>
          <a:xfrm>
            <a:off x="707344" y="350632"/>
            <a:ext cx="778556" cy="391198"/>
          </a:xfrm>
          <a:prstGeom prst="rect">
            <a:avLst/>
          </a:prstGeom>
        </p:spPr>
      </p:pic>
    </p:spTree>
    <p:extLst>
      <p:ext uri="{BB962C8B-B14F-4D97-AF65-F5344CB8AC3E}">
        <p14:creationId xmlns:p14="http://schemas.microsoft.com/office/powerpoint/2010/main" val="1243656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95300" y="1600200"/>
            <a:ext cx="8915400" cy="4525963"/>
          </a:xfrm>
          <a:prstGeom prst="rect">
            <a:avLst/>
          </a:prstGeo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Foliennummernplatzhalter 5"/>
          <p:cNvSpPr>
            <a:spLocks noGrp="1"/>
          </p:cNvSpPr>
          <p:nvPr>
            <p:ph type="sldNum" sz="quarter" idx="12"/>
          </p:nvPr>
        </p:nvSpPr>
        <p:spPr>
          <a:xfrm>
            <a:off x="7099300" y="6376243"/>
            <a:ext cx="2311400" cy="365125"/>
          </a:xfrm>
          <a:prstGeom prst="rect">
            <a:avLst/>
          </a:prstGeom>
        </p:spPr>
        <p:txBody>
          <a:bodyPr/>
          <a:lstStyle/>
          <a:p>
            <a:fld id="{BF4A088D-D6FD-8246-8EC1-059C2A09D4E7}" type="slidenum">
              <a:rPr lang="de-DE" smtClean="0"/>
              <a:t>‹Nr.›</a:t>
            </a:fld>
            <a:endParaRPr lang="de-DE"/>
          </a:p>
        </p:txBody>
      </p:sp>
      <p:sp>
        <p:nvSpPr>
          <p:cNvPr id="8" name="Text Placeholder 11">
            <a:extLst>
              <a:ext uri="{FF2B5EF4-FFF2-40B4-BE49-F238E27FC236}">
                <a16:creationId xmlns:a16="http://schemas.microsoft.com/office/drawing/2014/main" id="{E75E3CE6-D0AA-BFCB-F420-ED13B57491D4}"/>
              </a:ext>
            </a:extLst>
          </p:cNvPr>
          <p:cNvSpPr>
            <a:spLocks noGrp="1"/>
          </p:cNvSpPr>
          <p:nvPr>
            <p:ph type="body" sz="quarter" idx="13" hasCustomPrompt="1"/>
          </p:nvPr>
        </p:nvSpPr>
        <p:spPr>
          <a:xfrm>
            <a:off x="2683669" y="261274"/>
            <a:ext cx="5976938" cy="598488"/>
          </a:xfrm>
          <a:prstGeom prst="rect">
            <a:avLst/>
          </a:prstGeom>
        </p:spPr>
        <p:txBody>
          <a:bodyPr/>
          <a:lstStyle>
            <a:lvl1pPr marL="0" indent="0">
              <a:buNone/>
              <a:defRPr lang="en-US" sz="3200" b="1" kern="1200" dirty="0" smtClean="0">
                <a:solidFill>
                  <a:srgbClr val="0086CA"/>
                </a:solidFill>
                <a:latin typeface="+mj-lt"/>
                <a:ea typeface="+mj-ea"/>
                <a:cs typeface="+mj-cs"/>
              </a:defRPr>
            </a:lvl1pPr>
          </a:lstStyle>
          <a:p>
            <a:r>
              <a:rPr lang="de-CH" dirty="0"/>
              <a:t>Mastertitelformat bearbeiten</a:t>
            </a:r>
          </a:p>
        </p:txBody>
      </p:sp>
      <p:pic>
        <p:nvPicPr>
          <p:cNvPr id="2" name="Grafik 1">
            <a:extLst>
              <a:ext uri="{FF2B5EF4-FFF2-40B4-BE49-F238E27FC236}">
                <a16:creationId xmlns:a16="http://schemas.microsoft.com/office/drawing/2014/main" id="{76E72D68-32DE-98B5-477E-3686DD3702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512" y="6381328"/>
            <a:ext cx="6120384" cy="286512"/>
          </a:xfrm>
          <a:prstGeom prst="rect">
            <a:avLst/>
          </a:prstGeom>
        </p:spPr>
      </p:pic>
      <p:pic>
        <p:nvPicPr>
          <p:cNvPr id="7" name="Grafik 6" descr="Ein Bild, das Text, Schrift, Logo, Screenshot enthält.&#10;&#10;KI-generierte Inhalte können fehlerhaft sein.">
            <a:extLst>
              <a:ext uri="{FF2B5EF4-FFF2-40B4-BE49-F238E27FC236}">
                <a16:creationId xmlns:a16="http://schemas.microsoft.com/office/drawing/2014/main" id="{C08D3372-F488-2010-B22D-97283302F39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9393" r="51771" b="7543"/>
          <a:stretch>
            <a:fillRect/>
          </a:stretch>
        </p:blipFill>
        <p:spPr>
          <a:xfrm>
            <a:off x="707344" y="350632"/>
            <a:ext cx="778556" cy="391198"/>
          </a:xfrm>
          <a:prstGeom prst="rect">
            <a:avLst/>
          </a:prstGeom>
        </p:spPr>
      </p:pic>
    </p:spTree>
    <p:extLst>
      <p:ext uri="{BB962C8B-B14F-4D97-AF65-F5344CB8AC3E}">
        <p14:creationId xmlns:p14="http://schemas.microsoft.com/office/powerpoint/2010/main" val="223261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36576" y="44624"/>
            <a:ext cx="8915400" cy="1143000"/>
          </a:xfrm>
          <a:prstGeom prst="rect">
            <a:avLst/>
          </a:prstGeom>
        </p:spPr>
        <p:txBody>
          <a:bodyPr vert="horz" lIns="91440" tIns="45720" rIns="91440" bIns="45720" rtlCol="0" anchor="ctr">
            <a:normAutofit/>
          </a:bodyPr>
          <a:lstStyle/>
          <a:p>
            <a:r>
              <a:rPr lang="de-CH" dirty="0"/>
              <a:t>Mastertitelformat bearbeiten</a:t>
            </a:r>
            <a:endParaRPr lang="de-DE" dirty="0"/>
          </a:p>
        </p:txBody>
      </p:sp>
      <p:sp>
        <p:nvSpPr>
          <p:cNvPr id="3" name="Textplatzhalter 2"/>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4" name="Datumsplatzhalter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732212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FDFF3-D3F7-E44E-B187-E043F244B7C6}" type="slidenum">
              <a:rPr lang="de-DE" smtClean="0"/>
              <a:t>‹Nr.›</a:t>
            </a:fld>
            <a:endParaRPr lang="de-DE" dirty="0"/>
          </a:p>
        </p:txBody>
      </p:sp>
      <p:pic>
        <p:nvPicPr>
          <p:cNvPr id="8" name="adresse_2"/>
          <p:cNvPicPr/>
          <p:nvPr userDrawn="1"/>
        </p:nvPicPr>
        <p:blipFill>
          <a:blip r:embed="rId9"/>
          <a:stretch>
            <a:fillRect/>
          </a:stretch>
        </p:blipFill>
        <p:spPr>
          <a:xfrm>
            <a:off x="8429947" y="6526485"/>
            <a:ext cx="771525" cy="142875"/>
          </a:xfrm>
          <a:prstGeom prst="rect">
            <a:avLst/>
          </a:prstGeom>
        </p:spPr>
      </p:pic>
    </p:spTree>
    <p:extLst>
      <p:ext uri="{BB962C8B-B14F-4D97-AF65-F5344CB8AC3E}">
        <p14:creationId xmlns:p14="http://schemas.microsoft.com/office/powerpoint/2010/main" val="267585590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ftr="0" dt="0"/>
  <p:txStyles>
    <p:titleStyle>
      <a:lvl1pPr algn="ctr" defTabSz="457200" rtl="0" eaLnBrk="1" latinLnBrk="0" hangingPunct="1">
        <a:spcBef>
          <a:spcPct val="0"/>
        </a:spcBef>
        <a:buNone/>
        <a:defRPr sz="4400" kern="1200">
          <a:solidFill>
            <a:schemeClr val="tx1"/>
          </a:solidFill>
          <a:latin typeface="Gotham medium"/>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otham medium"/>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Gotham medium"/>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Gotham medium"/>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Gotham medium"/>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Gotham medium"/>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view.officeapps.live.com/op/view.aspx?src=https%3A%2F%2Fwww.oda-kt.ch%2Ffileadmin%2Fuser_upload%2Fpdf%2FD%2FFormulardokumente%2FNachweisdokument_GWV_BZ_221122_de.docx&amp;wdOrigin=BROWSELINK"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regor.schraner@oda-kt.ch"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oda-kt.ch/fileadmin/user_upload/pdf/D/Reglemente/230607_Tronc_Commun_KT_de.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gwv@oda-kt.ch"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da-kt.ch/fileadmin/user_upload/pdf/F/Reglemente_F/220101_Wegleitung_Essay_GWV_BZ_fr.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oda-kt.ch/fileadmin/user_upload/pdf/D/Reglemente/220101_Wegleitung_Essay_GWV_BZ_de.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oda-kt.ch/fileadmin/user_upload/250319_Qualifikationsprofil_KT_d.pdf"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sbfi.admin.ch/sbfi/de/home/bildung/hbb/finanzierung.html#607546776"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www.sbfi.admin.ch/sbfi/de/home/bildung/hbb/bundesbeitraege/absolvierende.html"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oda-kt.ch/newslette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oda-kt.ch/fr/certificat-de-branche/procedure-dequivalenc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oda-kt.ch/branchenzertifikat/gleichwertigkeitsverfahr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oda-kt.ch/methode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6"/>
          <p:cNvSpPr txBox="1">
            <a:spLocks/>
          </p:cNvSpPr>
          <p:nvPr/>
        </p:nvSpPr>
        <p:spPr bwMode="auto">
          <a:xfrm>
            <a:off x="741856" y="1916832"/>
            <a:ext cx="845961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250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pPr>
            <a:br>
              <a:rPr lang="de-CH" sz="5800" b="1" dirty="0">
                <a:solidFill>
                  <a:srgbClr val="0086CA"/>
                </a:solidFill>
                <a:latin typeface="Gotham Medium"/>
              </a:rPr>
            </a:br>
            <a:endParaRPr lang="de-CH" sz="5800" b="1" dirty="0">
              <a:solidFill>
                <a:srgbClr val="0086CA"/>
              </a:solidFill>
              <a:latin typeface="Gotham Medium"/>
            </a:endParaRPr>
          </a:p>
          <a:p>
            <a:pPr>
              <a:lnSpc>
                <a:spcPct val="120000"/>
              </a:lnSpc>
            </a:pPr>
            <a:endParaRPr lang="de-CH" sz="5800" b="1" dirty="0">
              <a:solidFill>
                <a:srgbClr val="0086CA"/>
              </a:solidFill>
              <a:latin typeface="Gotham Medium"/>
            </a:endParaRPr>
          </a:p>
          <a:p>
            <a:pPr>
              <a:lnSpc>
                <a:spcPct val="120000"/>
              </a:lnSpc>
            </a:pPr>
            <a:endParaRPr lang="de-CH" sz="16000" b="1" dirty="0">
              <a:solidFill>
                <a:srgbClr val="0086CA"/>
              </a:solidFill>
              <a:latin typeface="Gotham Medium"/>
            </a:endParaRPr>
          </a:p>
          <a:p>
            <a:pPr>
              <a:lnSpc>
                <a:spcPct val="120000"/>
              </a:lnSpc>
              <a:spcAft>
                <a:spcPts val="600"/>
              </a:spcAft>
            </a:pPr>
            <a:r>
              <a:rPr lang="de-CH" sz="19200" b="1" dirty="0">
                <a:solidFill>
                  <a:srgbClr val="00B050"/>
                </a:solidFill>
                <a:latin typeface="+mn-lt"/>
              </a:rPr>
              <a:t>Herzlich willkommen</a:t>
            </a:r>
          </a:p>
          <a:p>
            <a:pPr>
              <a:lnSpc>
                <a:spcPct val="120000"/>
              </a:lnSpc>
            </a:pPr>
            <a:endParaRPr lang="de-CH" sz="14400" b="1" dirty="0">
              <a:solidFill>
                <a:srgbClr val="008CCE"/>
              </a:solidFill>
              <a:latin typeface="+mn-lt"/>
            </a:endParaRPr>
          </a:p>
          <a:p>
            <a:pPr>
              <a:lnSpc>
                <a:spcPct val="120000"/>
              </a:lnSpc>
            </a:pPr>
            <a:r>
              <a:rPr lang="de-CH" sz="14400" b="1" dirty="0">
                <a:solidFill>
                  <a:srgbClr val="008CCE"/>
                </a:solidFill>
                <a:latin typeface="+mn-lt"/>
              </a:rPr>
              <a:t>Infoveranstaltung </a:t>
            </a:r>
          </a:p>
          <a:p>
            <a:pPr>
              <a:lnSpc>
                <a:spcPct val="120000"/>
              </a:lnSpc>
            </a:pPr>
            <a:endParaRPr lang="de-CH" sz="14400" b="1" dirty="0">
              <a:solidFill>
                <a:srgbClr val="008CCE"/>
              </a:solidFill>
              <a:latin typeface="+mn-lt"/>
            </a:endParaRPr>
          </a:p>
          <a:p>
            <a:pPr>
              <a:lnSpc>
                <a:spcPct val="120000"/>
              </a:lnSpc>
            </a:pPr>
            <a:r>
              <a:rPr lang="de-CH" sz="11200" b="1" dirty="0">
                <a:solidFill>
                  <a:srgbClr val="008CCE"/>
                </a:solidFill>
                <a:latin typeface="+mn-lt"/>
              </a:rPr>
              <a:t>Gleichwertigkeitsverfahren (GWV) zum</a:t>
            </a:r>
          </a:p>
          <a:p>
            <a:pPr>
              <a:lnSpc>
                <a:spcPct val="120000"/>
              </a:lnSpc>
            </a:pPr>
            <a:endParaRPr lang="de-CH" sz="11200" b="1" dirty="0">
              <a:solidFill>
                <a:srgbClr val="008CCE"/>
              </a:solidFill>
              <a:latin typeface="+mn-lt"/>
            </a:endParaRPr>
          </a:p>
          <a:p>
            <a:pPr>
              <a:lnSpc>
                <a:spcPct val="120000"/>
              </a:lnSpc>
            </a:pPr>
            <a:r>
              <a:rPr lang="de-CH" sz="11200" b="1" dirty="0">
                <a:solidFill>
                  <a:srgbClr val="008CCE"/>
                </a:solidFill>
                <a:latin typeface="+mn-lt"/>
              </a:rPr>
              <a:t> Branchenzertifikat (BZ) OdA KT</a:t>
            </a:r>
          </a:p>
          <a:p>
            <a:pPr>
              <a:lnSpc>
                <a:spcPct val="120000"/>
              </a:lnSpc>
            </a:pPr>
            <a:endParaRPr lang="de-CH" sz="16000" b="1" dirty="0">
              <a:solidFill>
                <a:srgbClr val="0086CA"/>
              </a:solidFill>
              <a:latin typeface="Gotham Medium"/>
            </a:endParaRPr>
          </a:p>
          <a:p>
            <a:pPr>
              <a:lnSpc>
                <a:spcPct val="120000"/>
              </a:lnSpc>
            </a:pPr>
            <a:endParaRPr lang="de-DE" sz="9800" dirty="0"/>
          </a:p>
          <a:p>
            <a:pPr>
              <a:lnSpc>
                <a:spcPct val="120000"/>
              </a:lnSpc>
            </a:pPr>
            <a:endParaRPr lang="de-CH" sz="2400" b="1" dirty="0">
              <a:solidFill>
                <a:srgbClr val="0086CA"/>
              </a:solidFill>
              <a:latin typeface="Gotham Medium"/>
            </a:endParaRPr>
          </a:p>
          <a:p>
            <a:pPr marL="0" lvl="2">
              <a:lnSpc>
                <a:spcPct val="120000"/>
              </a:lnSpc>
            </a:pPr>
            <a:endParaRPr lang="de-CH" sz="1600" b="1" dirty="0">
              <a:solidFill>
                <a:sysClr val="windowText" lastClr="000000"/>
              </a:solidFill>
              <a:latin typeface="Gotham Book"/>
            </a:endParaRPr>
          </a:p>
          <a:p>
            <a:pPr>
              <a:lnSpc>
                <a:spcPct val="120000"/>
              </a:lnSpc>
            </a:pPr>
            <a:endParaRPr lang="de-CH" sz="2000" b="1" dirty="0"/>
          </a:p>
        </p:txBody>
      </p:sp>
      <p:sp>
        <p:nvSpPr>
          <p:cNvPr id="3" name="Foliennummernplatzhalter 2"/>
          <p:cNvSpPr>
            <a:spLocks noGrp="1"/>
          </p:cNvSpPr>
          <p:nvPr>
            <p:ph type="sldNum" sz="quarter" idx="12"/>
          </p:nvPr>
        </p:nvSpPr>
        <p:spPr>
          <a:xfrm>
            <a:off x="272480" y="6356350"/>
            <a:ext cx="9361040" cy="365125"/>
          </a:xfrm>
        </p:spPr>
        <p:txBody>
          <a:bodyPr/>
          <a:lstStyle/>
          <a:p>
            <a:fld id="{BF4A088D-D6FD-8246-8EC1-059C2A09D4E7}" type="slidenum">
              <a:rPr lang="de-DE" smtClean="0"/>
              <a:t>1</a:t>
            </a:fld>
            <a:endParaRPr lang="de-DE" dirty="0"/>
          </a:p>
        </p:txBody>
      </p:sp>
      <p:pic>
        <p:nvPicPr>
          <p:cNvPr id="4" name="Grafik 3">
            <a:extLst>
              <a:ext uri="{FF2B5EF4-FFF2-40B4-BE49-F238E27FC236}">
                <a16:creationId xmlns:a16="http://schemas.microsoft.com/office/drawing/2014/main" id="{AE5A9B4D-5D32-CD80-2B14-4CD3C74F9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464" y="128231"/>
            <a:ext cx="3989439" cy="1140529"/>
          </a:xfrm>
          <a:prstGeom prst="rect">
            <a:avLst/>
          </a:prstGeom>
        </p:spPr>
      </p:pic>
    </p:spTree>
    <p:extLst>
      <p:ext uri="{BB962C8B-B14F-4D97-AF65-F5344CB8AC3E}">
        <p14:creationId xmlns:p14="http://schemas.microsoft.com/office/powerpoint/2010/main" val="3299456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BF4A088D-D6FD-8246-8EC1-059C2A09D4E7}" type="slidenum">
              <a:rPr lang="de-DE" smtClean="0"/>
              <a:t>10</a:t>
            </a:fld>
            <a:endParaRPr lang="de-DE"/>
          </a:p>
        </p:txBody>
      </p:sp>
      <p:sp>
        <p:nvSpPr>
          <p:cNvPr id="5" name="Text Placeholder 4">
            <a:extLst>
              <a:ext uri="{FF2B5EF4-FFF2-40B4-BE49-F238E27FC236}">
                <a16:creationId xmlns:a16="http://schemas.microsoft.com/office/drawing/2014/main" id="{FE20BFA6-423C-540B-A7DD-2B57D1F7988F}"/>
              </a:ext>
            </a:extLst>
          </p:cNvPr>
          <p:cNvSpPr>
            <a:spLocks noGrp="1"/>
          </p:cNvSpPr>
          <p:nvPr>
            <p:ph type="body" sz="quarter" idx="13"/>
          </p:nvPr>
        </p:nvSpPr>
        <p:spPr>
          <a:xfrm>
            <a:off x="1712640" y="261274"/>
            <a:ext cx="6949851" cy="598488"/>
          </a:xfrm>
        </p:spPr>
        <p:txBody>
          <a:bodyPr/>
          <a:lstStyle/>
          <a:p>
            <a:r>
              <a:rPr lang="en-GB" sz="2800" dirty="0"/>
              <a:t>   3. </a:t>
            </a:r>
            <a:r>
              <a:rPr lang="en-GB" sz="2800" dirty="0" err="1"/>
              <a:t>Zugang</a:t>
            </a:r>
            <a:r>
              <a:rPr lang="en-GB" sz="2800" dirty="0"/>
              <a:t> </a:t>
            </a:r>
            <a:r>
              <a:rPr lang="en-GB" sz="2800" dirty="0" err="1"/>
              <a:t>zum</a:t>
            </a:r>
            <a:r>
              <a:rPr lang="en-GB" sz="2800" dirty="0"/>
              <a:t> Branchenzertifikat</a:t>
            </a:r>
          </a:p>
        </p:txBody>
      </p:sp>
      <p:sp>
        <p:nvSpPr>
          <p:cNvPr id="2" name="Textfeld 1"/>
          <p:cNvSpPr txBox="1"/>
          <p:nvPr/>
        </p:nvSpPr>
        <p:spPr>
          <a:xfrm>
            <a:off x="416496" y="1580905"/>
            <a:ext cx="8784976" cy="3360920"/>
          </a:xfrm>
          <a:prstGeom prst="rect">
            <a:avLst/>
          </a:prstGeom>
          <a:noFill/>
        </p:spPr>
        <p:txBody>
          <a:bodyPr wrap="square" rtlCol="0">
            <a:spAutoFit/>
          </a:bodyPr>
          <a:lstStyle/>
          <a:p>
            <a:pPr marL="342900" indent="-342900" algn="just" defTabSz="457200">
              <a:spcBef>
                <a:spcPct val="20000"/>
              </a:spcBef>
              <a:spcAft>
                <a:spcPts val="1200"/>
              </a:spcAft>
              <a:buClr>
                <a:srgbClr val="008CCE"/>
              </a:buClr>
              <a:buFont typeface="Arial" panose="020B0604020202020204" pitchFamily="34" charset="0"/>
              <a:buChar char="•"/>
            </a:pPr>
            <a:endParaRPr lang="de-DE" sz="2400" dirty="0">
              <a:latin typeface="+mn-lt"/>
              <a:cs typeface="+mn-cs"/>
            </a:endParaRPr>
          </a:p>
          <a:p>
            <a:pPr marL="342900" indent="-342900" algn="just" defTabSz="457200">
              <a:spcBef>
                <a:spcPct val="20000"/>
              </a:spcBef>
              <a:spcAft>
                <a:spcPts val="1200"/>
              </a:spcAft>
              <a:buClr>
                <a:srgbClr val="008CCE"/>
              </a:buClr>
              <a:buFont typeface="Arial" panose="020B0604020202020204" pitchFamily="34" charset="0"/>
              <a:buChar char="•"/>
            </a:pPr>
            <a:r>
              <a:rPr lang="de-DE" sz="2400" dirty="0">
                <a:latin typeface="+mn-lt"/>
                <a:cs typeface="+mn-cs"/>
              </a:rPr>
              <a:t>Eine von der OdA KT </a:t>
            </a:r>
            <a:r>
              <a:rPr lang="de-DE" sz="2400" b="1" dirty="0">
                <a:latin typeface="+mn-lt"/>
                <a:cs typeface="+mn-cs"/>
              </a:rPr>
              <a:t>akkreditierte Ausbildung </a:t>
            </a:r>
            <a:r>
              <a:rPr lang="de-DE" sz="2400" dirty="0">
                <a:latin typeface="+mn-lt"/>
                <a:cs typeface="+mn-cs"/>
              </a:rPr>
              <a:t>führt direkt zum Branchenzertifikat.</a:t>
            </a:r>
          </a:p>
          <a:p>
            <a:pPr marL="342900" indent="-342900" algn="just" defTabSz="457200">
              <a:spcBef>
                <a:spcPct val="20000"/>
              </a:spcBef>
              <a:spcAft>
                <a:spcPts val="1200"/>
              </a:spcAft>
              <a:buClr>
                <a:srgbClr val="008CCE"/>
              </a:buClr>
              <a:buFont typeface="Arial" panose="020B0604020202020204" pitchFamily="34" charset="0"/>
              <a:buChar char="•"/>
            </a:pPr>
            <a:endParaRPr lang="fr-FR" sz="2400" dirty="0">
              <a:latin typeface="+mn-lt"/>
              <a:cs typeface="+mn-cs"/>
            </a:endParaRPr>
          </a:p>
          <a:p>
            <a:pPr marL="342900" indent="-342900" algn="just" defTabSz="457200">
              <a:spcBef>
                <a:spcPct val="20000"/>
              </a:spcBef>
              <a:spcAft>
                <a:spcPts val="1200"/>
              </a:spcAft>
              <a:buClr>
                <a:srgbClr val="008CCE"/>
              </a:buClr>
              <a:buFont typeface="Arial" panose="020B0604020202020204" pitchFamily="34" charset="0"/>
              <a:buChar char="•"/>
            </a:pPr>
            <a:r>
              <a:rPr lang="de-DE" sz="2400" dirty="0">
                <a:latin typeface="+mn-lt"/>
                <a:cs typeface="+mn-cs"/>
              </a:rPr>
              <a:t>Ohne eine akkreditierte Ausbildung können Therapeutinnen das Branchenzertifikat durch das </a:t>
            </a:r>
            <a:r>
              <a:rPr lang="de-DE" sz="2400" b="1" dirty="0">
                <a:latin typeface="+mn-lt"/>
                <a:cs typeface="+mn-cs"/>
              </a:rPr>
              <a:t>Gleichwertigkeitsverfahren</a:t>
            </a:r>
            <a:r>
              <a:rPr lang="de-DE" sz="2400" dirty="0">
                <a:latin typeface="+mn-lt"/>
                <a:cs typeface="+mn-cs"/>
              </a:rPr>
              <a:t> erwerben.</a:t>
            </a:r>
            <a:endParaRPr lang="fr-FR" sz="2400" b="1" dirty="0">
              <a:latin typeface="+mn-lt"/>
              <a:cs typeface="+mn-cs"/>
            </a:endParaRPr>
          </a:p>
        </p:txBody>
      </p:sp>
    </p:spTree>
    <p:extLst>
      <p:ext uri="{BB962C8B-B14F-4D97-AF65-F5344CB8AC3E}">
        <p14:creationId xmlns:p14="http://schemas.microsoft.com/office/powerpoint/2010/main" val="116357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770239" y="6502400"/>
            <a:ext cx="184666" cy="369332"/>
          </a:xfrm>
          <a:prstGeom prst="rect">
            <a:avLst/>
          </a:prstGeom>
          <a:noFill/>
        </p:spPr>
        <p:txBody>
          <a:bodyPr wrap="none" rtlCol="0">
            <a:spAutoFit/>
          </a:bodyPr>
          <a:lstStyle/>
          <a:p>
            <a:endParaRPr lang="de-DE" dirty="0"/>
          </a:p>
        </p:txBody>
      </p:sp>
      <p:sp>
        <p:nvSpPr>
          <p:cNvPr id="2" name="Textfeld 1"/>
          <p:cNvSpPr txBox="1"/>
          <p:nvPr/>
        </p:nvSpPr>
        <p:spPr>
          <a:xfrm>
            <a:off x="-1023664" y="-124014"/>
            <a:ext cx="9907200" cy="1077218"/>
          </a:xfrm>
          <a:prstGeom prst="rect">
            <a:avLst/>
          </a:prstGeom>
          <a:noFill/>
        </p:spPr>
        <p:txBody>
          <a:bodyPr wrap="square" rtlCol="0" anchor="ctr" anchorCtr="0">
            <a:spAutoFit/>
          </a:bodyPr>
          <a:lstStyle/>
          <a:p>
            <a:pPr algn="ctr"/>
            <a:r>
              <a:rPr lang="de-CH" sz="3200" dirty="0">
                <a:solidFill>
                  <a:srgbClr val="0086CA"/>
                </a:solidFill>
                <a:latin typeface="Gotham Medium"/>
              </a:rPr>
              <a:t>	</a:t>
            </a:r>
          </a:p>
          <a:p>
            <a:pPr algn="ctr"/>
            <a:r>
              <a:rPr lang="de-CH" sz="3200" b="1" dirty="0">
                <a:solidFill>
                  <a:srgbClr val="0086CA"/>
                </a:solidFill>
                <a:latin typeface="Gotham Medium"/>
              </a:rPr>
              <a:t>Ausbildungsarchitektur</a:t>
            </a:r>
            <a:r>
              <a:rPr lang="de-DE" sz="3200" b="1" dirty="0"/>
              <a:t> </a:t>
            </a:r>
          </a:p>
        </p:txBody>
      </p:sp>
      <p:pic>
        <p:nvPicPr>
          <p:cNvPr id="4" name="Grafik 3" descr="Ein Bild, das Text, Screenshot, Schrift enthält.&#10;&#10;Automatisch generierte Beschreibung">
            <a:extLst>
              <a:ext uri="{FF2B5EF4-FFF2-40B4-BE49-F238E27FC236}">
                <a16:creationId xmlns:a16="http://schemas.microsoft.com/office/drawing/2014/main" id="{D141280A-2E25-A372-4A61-8505EB5A5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49" y="1140468"/>
            <a:ext cx="8491902" cy="5544000"/>
          </a:xfrm>
          <a:prstGeom prst="rect">
            <a:avLst/>
          </a:prstGeom>
        </p:spPr>
      </p:pic>
    </p:spTree>
    <p:extLst>
      <p:ext uri="{BB962C8B-B14F-4D97-AF65-F5344CB8AC3E}">
        <p14:creationId xmlns:p14="http://schemas.microsoft.com/office/powerpoint/2010/main" val="306616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Fotolia_44910215_S.jpg"/>
          <p:cNvPicPr>
            <a:picLocks noGrp="1" noChangeAspect="1"/>
          </p:cNvPicPr>
          <p:nvPr>
            <p:ph idx="1"/>
          </p:nvPr>
        </p:nvPicPr>
        <p:blipFill>
          <a:blip r:embed="rId3">
            <a:extLst>
              <a:ext uri="{28A0092B-C50C-407E-A947-70E740481C1C}">
                <a14:useLocalDpi xmlns:a14="http://schemas.microsoft.com/office/drawing/2010/main" val="0"/>
              </a:ext>
            </a:extLst>
          </a:blip>
          <a:srcRect l="-26340" r="-26340"/>
          <a:stretch>
            <a:fillRect/>
          </a:stretch>
        </p:blipFill>
        <p:spPr>
          <a:xfrm>
            <a:off x="2205950" y="1556792"/>
            <a:ext cx="5206067" cy="2642895"/>
          </a:xfrm>
        </p:spPr>
      </p:pic>
      <p:sp>
        <p:nvSpPr>
          <p:cNvPr id="6" name="Titel 1"/>
          <p:cNvSpPr>
            <a:spLocks noGrp="1"/>
          </p:cNvSpPr>
          <p:nvPr>
            <p:ph type="title"/>
          </p:nvPr>
        </p:nvSpPr>
        <p:spPr>
          <a:xfrm>
            <a:off x="0" y="0"/>
            <a:ext cx="9907200" cy="1267200"/>
          </a:xfrm>
        </p:spPr>
        <p:txBody>
          <a:bodyPr>
            <a:normAutofit/>
          </a:bodyPr>
          <a:lstStyle/>
          <a:p>
            <a:pPr lvl="1" algn="ctr" defTabSz="457200" rtl="0">
              <a:spcBef>
                <a:spcPct val="0"/>
              </a:spcBef>
            </a:pPr>
            <a:r>
              <a:rPr lang="de-CH" sz="3200" dirty="0">
                <a:solidFill>
                  <a:srgbClr val="0086CA"/>
                </a:solidFill>
                <a:latin typeface="Gotham Medium"/>
              </a:rPr>
              <a:t>		</a:t>
            </a:r>
            <a:r>
              <a:rPr lang="de-CH" sz="2800" b="1" dirty="0">
                <a:solidFill>
                  <a:srgbClr val="0086CA"/>
                </a:solidFill>
                <a:latin typeface="+mj-lt"/>
              </a:rPr>
              <a:t>Gleichwertigkeitsverfahren Branchenzertifikat</a:t>
            </a:r>
            <a:endParaRPr lang="de-DE" sz="3200" b="1" dirty="0">
              <a:latin typeface="+mj-lt"/>
            </a:endParaRPr>
          </a:p>
        </p:txBody>
      </p:sp>
      <p:graphicFrame>
        <p:nvGraphicFramePr>
          <p:cNvPr id="8" name="Tabelle 7"/>
          <p:cNvGraphicFramePr>
            <a:graphicFrameLocks noGrp="1"/>
          </p:cNvGraphicFramePr>
          <p:nvPr>
            <p:extLst>
              <p:ext uri="{D42A27DB-BD31-4B8C-83A1-F6EECF244321}">
                <p14:modId xmlns:p14="http://schemas.microsoft.com/office/powerpoint/2010/main" val="1945128947"/>
              </p:ext>
            </p:extLst>
          </p:nvPr>
        </p:nvGraphicFramePr>
        <p:xfrm>
          <a:off x="776536" y="5377848"/>
          <a:ext cx="8064896" cy="1121029"/>
        </p:xfrm>
        <a:graphic>
          <a:graphicData uri="http://schemas.openxmlformats.org/drawingml/2006/table">
            <a:tbl>
              <a:tblPr firstRow="1" bandRow="1">
                <a:tableStyleId>{5C22544A-7EE6-4342-B048-85BDC9FD1C3A}</a:tableStyleId>
              </a:tblPr>
              <a:tblGrid>
                <a:gridCol w="4069443">
                  <a:extLst>
                    <a:ext uri="{9D8B030D-6E8A-4147-A177-3AD203B41FA5}">
                      <a16:colId xmlns:a16="http://schemas.microsoft.com/office/drawing/2014/main" val="20000"/>
                    </a:ext>
                  </a:extLst>
                </a:gridCol>
                <a:gridCol w="3995453">
                  <a:extLst>
                    <a:ext uri="{9D8B030D-6E8A-4147-A177-3AD203B41FA5}">
                      <a16:colId xmlns:a16="http://schemas.microsoft.com/office/drawing/2014/main" val="20001"/>
                    </a:ext>
                  </a:extLst>
                </a:gridCol>
              </a:tblGrid>
              <a:tr h="626368">
                <a:tc>
                  <a:txBody>
                    <a:bodyPr/>
                    <a:lstStyle/>
                    <a:p>
                      <a:pPr algn="ctr">
                        <a:lnSpc>
                          <a:spcPct val="80000"/>
                        </a:lnSpc>
                        <a:spcBef>
                          <a:spcPts val="0"/>
                        </a:spcBef>
                      </a:pPr>
                      <a:endParaRPr lang="de-DE" b="0" dirty="0">
                        <a:solidFill>
                          <a:schemeClr val="tx1"/>
                        </a:solidFill>
                      </a:endParaRPr>
                    </a:p>
                    <a:p>
                      <a:pPr algn="ctr">
                        <a:lnSpc>
                          <a:spcPct val="80000"/>
                        </a:lnSpc>
                        <a:spcBef>
                          <a:spcPts val="0"/>
                        </a:spcBef>
                      </a:pPr>
                      <a:r>
                        <a:rPr lang="de-DE" sz="2400" b="1" dirty="0">
                          <a:solidFill>
                            <a:schemeClr val="tx1"/>
                          </a:solidFill>
                          <a:latin typeface="Gotham medium"/>
                        </a:rPr>
                        <a:t>Formaler Nachweis der Ausbildung</a:t>
                      </a:r>
                      <a:endParaRPr lang="de-DE" sz="2400" b="1" dirty="0">
                        <a:latin typeface="Gotham medium"/>
                      </a:endParaRPr>
                    </a:p>
                  </a:txBody>
                  <a:tcPr>
                    <a:solidFill>
                      <a:schemeClr val="accent1">
                        <a:lumMod val="60000"/>
                        <a:lumOff val="40000"/>
                      </a:schemeClr>
                    </a:solidFill>
                  </a:tcPr>
                </a:tc>
                <a:tc>
                  <a:txBody>
                    <a:bodyPr/>
                    <a:lstStyle/>
                    <a:p>
                      <a:pPr marL="342900" indent="-342900" algn="l" eaLnBrk="0" hangingPunct="0">
                        <a:lnSpc>
                          <a:spcPct val="80000"/>
                        </a:lnSpc>
                        <a:spcBef>
                          <a:spcPts val="0"/>
                        </a:spcBef>
                      </a:pPr>
                      <a:br>
                        <a:rPr lang="de-DE" b="0" baseline="0" dirty="0">
                          <a:solidFill>
                            <a:schemeClr val="tx1"/>
                          </a:solidFill>
                        </a:rPr>
                      </a:br>
                      <a:r>
                        <a:rPr lang="de-DE" sz="2400" b="1" baseline="0" dirty="0">
                          <a:solidFill>
                            <a:schemeClr val="tx1"/>
                          </a:solidFill>
                        </a:rPr>
                        <a:t>Essay zur KomplementärTherapie</a:t>
                      </a:r>
                    </a:p>
                    <a:p>
                      <a:pPr marL="342900" indent="-342900" algn="ctr" eaLnBrk="0" hangingPunct="0">
                        <a:lnSpc>
                          <a:spcPct val="80000"/>
                        </a:lnSpc>
                        <a:spcBef>
                          <a:spcPts val="0"/>
                        </a:spcBef>
                      </a:pPr>
                      <a:endParaRPr lang="de-DE" b="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10000"/>
                  </a:ext>
                </a:extLst>
              </a:tr>
            </a:tbl>
          </a:graphicData>
        </a:graphic>
      </p:graphicFrame>
      <p:sp>
        <p:nvSpPr>
          <p:cNvPr id="7" name="Foliennummernplatzhalter 6"/>
          <p:cNvSpPr>
            <a:spLocks noGrp="1"/>
          </p:cNvSpPr>
          <p:nvPr>
            <p:ph type="sldNum" sz="quarter" idx="12"/>
          </p:nvPr>
        </p:nvSpPr>
        <p:spPr/>
        <p:txBody>
          <a:bodyPr/>
          <a:lstStyle/>
          <a:p>
            <a:fld id="{77EFDFF3-D3F7-E44E-B187-E043F244B7C6}" type="slidenum">
              <a:rPr lang="de-DE" smtClean="0"/>
              <a:t>12</a:t>
            </a:fld>
            <a:endParaRPr lang="de-DE" dirty="0"/>
          </a:p>
        </p:txBody>
      </p:sp>
    </p:spTree>
    <p:extLst>
      <p:ext uri="{BB962C8B-B14F-4D97-AF65-F5344CB8AC3E}">
        <p14:creationId xmlns:p14="http://schemas.microsoft.com/office/powerpoint/2010/main" val="279681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idx="1"/>
          </p:nvPr>
        </p:nvSpPr>
        <p:spPr/>
        <p:txBody>
          <a:bodyPr/>
          <a:lstStyle/>
          <a:p>
            <a:pPr marL="457200" indent="-457200" algn="just" fontAlgn="base">
              <a:lnSpc>
                <a:spcPct val="120000"/>
              </a:lnSpc>
              <a:spcAft>
                <a:spcPts val="1200"/>
              </a:spcAft>
              <a:buClr>
                <a:srgbClr val="008CCE"/>
              </a:buClr>
              <a:buFont typeface="Arial" panose="020B0604020202020204" pitchFamily="34" charset="0"/>
              <a:buChar char="•"/>
            </a:pPr>
            <a:r>
              <a:rPr lang="fr-CH" sz="2000" dirty="0" err="1"/>
              <a:t>Erleichterte</a:t>
            </a:r>
            <a:r>
              <a:rPr lang="fr-CH" sz="2000" dirty="0"/>
              <a:t> </a:t>
            </a:r>
            <a:r>
              <a:rPr lang="fr-CH" sz="2000" dirty="0" err="1"/>
              <a:t>Anerkennung</a:t>
            </a:r>
            <a:r>
              <a:rPr lang="fr-CH" sz="2000" dirty="0"/>
              <a:t> </a:t>
            </a:r>
            <a:r>
              <a:rPr lang="fr-CH" sz="2000" dirty="0" err="1"/>
              <a:t>durch</a:t>
            </a:r>
            <a:r>
              <a:rPr lang="fr-CH" sz="2000" dirty="0"/>
              <a:t> </a:t>
            </a:r>
            <a:r>
              <a:rPr lang="fr-CH" sz="2000" dirty="0" err="1"/>
              <a:t>Registrierungsstellen</a:t>
            </a:r>
            <a:r>
              <a:rPr lang="fr-CH" sz="2000" dirty="0"/>
              <a:t> (ASCA/EMR) </a:t>
            </a:r>
          </a:p>
          <a:p>
            <a:pPr marL="457200" indent="-457200" algn="just" fontAlgn="base">
              <a:lnSpc>
                <a:spcPct val="120000"/>
              </a:lnSpc>
              <a:spcAft>
                <a:spcPts val="1200"/>
              </a:spcAft>
              <a:buClr>
                <a:srgbClr val="008CCE"/>
              </a:buClr>
              <a:buFont typeface="Arial" panose="020B0604020202020204" pitchFamily="34" charset="0"/>
              <a:buChar char="•"/>
            </a:pPr>
            <a:r>
              <a:rPr lang="fr-FR" sz="2000" dirty="0" err="1"/>
              <a:t>Neuaufnahmen</a:t>
            </a:r>
            <a:r>
              <a:rPr lang="fr-FR" sz="2000" dirty="0"/>
              <a:t> auf die </a:t>
            </a:r>
            <a:r>
              <a:rPr lang="fr-FR" sz="2000" dirty="0" err="1"/>
              <a:t>Krankenkassenlisten</a:t>
            </a:r>
            <a:r>
              <a:rPr lang="fr-FR" sz="2000" dirty="0"/>
              <a:t> </a:t>
            </a:r>
            <a:r>
              <a:rPr lang="fr-FR" sz="2000" dirty="0" err="1"/>
              <a:t>oft</a:t>
            </a:r>
            <a:r>
              <a:rPr lang="fr-FR" sz="2000" dirty="0"/>
              <a:t> </a:t>
            </a:r>
            <a:r>
              <a:rPr lang="fr-FR" sz="2000" dirty="0" err="1"/>
              <a:t>nur</a:t>
            </a:r>
            <a:r>
              <a:rPr lang="fr-FR" sz="2000" dirty="0"/>
              <a:t> noch mit BZ</a:t>
            </a:r>
          </a:p>
          <a:p>
            <a:pPr marL="457200" indent="-457200" algn="just" fontAlgn="base">
              <a:lnSpc>
                <a:spcPct val="120000"/>
              </a:lnSpc>
              <a:spcAft>
                <a:spcPts val="1200"/>
              </a:spcAft>
              <a:buClr>
                <a:srgbClr val="008CCE"/>
              </a:buClr>
              <a:buFont typeface="Arial" panose="020B0604020202020204" pitchFamily="34" charset="0"/>
              <a:buChar char="•"/>
            </a:pPr>
            <a:r>
              <a:rPr lang="de-CH" sz="2000" dirty="0">
                <a:sym typeface="Wingdings"/>
              </a:rPr>
              <a:t>Kantonale Berufsausübungsbewilligung oft nur noch mit BZ</a:t>
            </a:r>
            <a:endParaRPr lang="fr-FR" sz="2000" dirty="0"/>
          </a:p>
          <a:p>
            <a:pPr marL="457200" indent="-457200" algn="just" fontAlgn="base">
              <a:lnSpc>
                <a:spcPct val="120000"/>
              </a:lnSpc>
              <a:spcAft>
                <a:spcPts val="1200"/>
              </a:spcAft>
              <a:buClr>
                <a:srgbClr val="008CCE"/>
              </a:buClr>
              <a:buFont typeface="Arial" panose="020B0604020202020204" pitchFamily="34" charset="0"/>
              <a:buChar char="•"/>
            </a:pPr>
            <a:r>
              <a:rPr lang="fr-CH" sz="2000" dirty="0" err="1"/>
              <a:t>Subventionierung</a:t>
            </a:r>
            <a:r>
              <a:rPr lang="fr-CH" sz="2000" dirty="0"/>
              <a:t> </a:t>
            </a:r>
            <a:r>
              <a:rPr lang="fr-CH" sz="2000" dirty="0" err="1"/>
              <a:t>durch</a:t>
            </a:r>
            <a:r>
              <a:rPr lang="fr-CH" sz="2000" dirty="0"/>
              <a:t> den Bund (nach </a:t>
            </a:r>
            <a:r>
              <a:rPr lang="fr-CH" sz="2000" dirty="0" err="1"/>
              <a:t>erfolgter</a:t>
            </a:r>
            <a:r>
              <a:rPr lang="fr-CH" sz="2000" dirty="0"/>
              <a:t> </a:t>
            </a:r>
            <a:r>
              <a:rPr lang="fr-CH" sz="2000" dirty="0" err="1"/>
              <a:t>Anmeldung</a:t>
            </a:r>
            <a:r>
              <a:rPr lang="fr-CH" sz="2000" dirty="0"/>
              <a:t> an die HFP)</a:t>
            </a:r>
          </a:p>
          <a:p>
            <a:pPr marL="457200" indent="-457200" algn="just" fontAlgn="base">
              <a:lnSpc>
                <a:spcPct val="120000"/>
              </a:lnSpc>
              <a:spcAft>
                <a:spcPts val="1200"/>
              </a:spcAft>
              <a:buClr>
                <a:srgbClr val="008CCE"/>
              </a:buClr>
              <a:buFont typeface="Arial" panose="020B0604020202020204" pitchFamily="34" charset="0"/>
              <a:buChar char="•"/>
            </a:pPr>
            <a:r>
              <a:rPr lang="fr-FR" sz="2000" dirty="0" err="1">
                <a:sym typeface="Wingdings"/>
              </a:rPr>
              <a:t>Höhere</a:t>
            </a:r>
            <a:r>
              <a:rPr lang="fr-FR" sz="2000" dirty="0">
                <a:sym typeface="Wingdings"/>
              </a:rPr>
              <a:t> </a:t>
            </a:r>
            <a:r>
              <a:rPr lang="fr-FR" sz="2000" dirty="0" err="1">
                <a:sym typeface="Wingdings"/>
              </a:rPr>
              <a:t>Vergütung</a:t>
            </a:r>
            <a:r>
              <a:rPr lang="fr-FR" sz="2000" dirty="0">
                <a:sym typeface="Wingdings"/>
              </a:rPr>
              <a:t> im </a:t>
            </a:r>
            <a:r>
              <a:rPr lang="fr-FR" sz="2000" dirty="0" err="1">
                <a:sym typeface="Wingdings"/>
              </a:rPr>
              <a:t>Rahmen</a:t>
            </a:r>
            <a:r>
              <a:rPr lang="fr-FR" sz="2000" dirty="0">
                <a:sym typeface="Wingdings"/>
              </a:rPr>
              <a:t> der </a:t>
            </a:r>
            <a:r>
              <a:rPr lang="fr-FR" sz="2000" dirty="0" err="1">
                <a:sym typeface="Wingdings"/>
              </a:rPr>
              <a:t>Zusatzversicherungen</a:t>
            </a:r>
            <a:r>
              <a:rPr lang="fr-FR" sz="2000" dirty="0">
                <a:sym typeface="Wingdings"/>
              </a:rPr>
              <a:t> mit BZ</a:t>
            </a:r>
          </a:p>
          <a:p>
            <a:pPr marL="457200" indent="-457200" algn="just" fontAlgn="base">
              <a:lnSpc>
                <a:spcPct val="120000"/>
              </a:lnSpc>
              <a:spcAft>
                <a:spcPts val="1200"/>
              </a:spcAft>
              <a:buClr>
                <a:srgbClr val="008CCE"/>
              </a:buClr>
              <a:buFont typeface="Arial" panose="020B0604020202020204" pitchFamily="34" charset="0"/>
              <a:buChar char="•"/>
            </a:pPr>
            <a:r>
              <a:rPr lang="fr-FR" sz="2000" dirty="0" err="1">
                <a:sym typeface="Wingdings"/>
              </a:rPr>
              <a:t>Qualitätsicherung</a:t>
            </a:r>
            <a:r>
              <a:rPr lang="fr-FR" sz="2000" dirty="0">
                <a:sym typeface="Wingdings"/>
              </a:rPr>
              <a:t> und </a:t>
            </a:r>
            <a:r>
              <a:rPr lang="fr-FR" sz="2000" dirty="0" err="1">
                <a:sym typeface="Wingdings"/>
              </a:rPr>
              <a:t>Professionalierung</a:t>
            </a:r>
            <a:r>
              <a:rPr lang="fr-FR" sz="2000" dirty="0">
                <a:sym typeface="Wingdings"/>
              </a:rPr>
              <a:t> der KT</a:t>
            </a:r>
            <a:endParaRPr lang="fr-CH" dirty="0"/>
          </a:p>
        </p:txBody>
      </p:sp>
      <p:sp>
        <p:nvSpPr>
          <p:cNvPr id="3" name="Foliennummernplatzhalter 2"/>
          <p:cNvSpPr>
            <a:spLocks noGrp="1"/>
          </p:cNvSpPr>
          <p:nvPr>
            <p:ph type="sldNum" sz="quarter" idx="12"/>
          </p:nvPr>
        </p:nvSpPr>
        <p:spPr/>
        <p:txBody>
          <a:bodyPr/>
          <a:lstStyle/>
          <a:p>
            <a:fld id="{BF4A088D-D6FD-8246-8EC1-059C2A09D4E7}" type="slidenum">
              <a:rPr lang="de-DE" smtClean="0"/>
              <a:t>13</a:t>
            </a:fld>
            <a:endParaRPr lang="de-DE" dirty="0"/>
          </a:p>
        </p:txBody>
      </p:sp>
      <p:sp>
        <p:nvSpPr>
          <p:cNvPr id="2" name="Text Placeholder 1">
            <a:extLst>
              <a:ext uri="{FF2B5EF4-FFF2-40B4-BE49-F238E27FC236}">
                <a16:creationId xmlns:a16="http://schemas.microsoft.com/office/drawing/2014/main" id="{76929923-C318-9B58-2DA4-405180586AE7}"/>
              </a:ext>
            </a:extLst>
          </p:cNvPr>
          <p:cNvSpPr>
            <a:spLocks noGrp="1"/>
          </p:cNvSpPr>
          <p:nvPr>
            <p:ph type="body" sz="quarter" idx="13"/>
          </p:nvPr>
        </p:nvSpPr>
        <p:spPr>
          <a:xfrm>
            <a:off x="2072406" y="310232"/>
            <a:ext cx="5976938" cy="598488"/>
          </a:xfrm>
        </p:spPr>
        <p:txBody>
          <a:bodyPr/>
          <a:lstStyle/>
          <a:p>
            <a:r>
              <a:rPr lang="en-GB" sz="2800" dirty="0" err="1"/>
              <a:t>Wieso</a:t>
            </a:r>
            <a:r>
              <a:rPr lang="en-GB" sz="2800" dirty="0"/>
              <a:t> </a:t>
            </a:r>
            <a:r>
              <a:rPr lang="en-GB" sz="2800" dirty="0" err="1"/>
              <a:t>brauche</a:t>
            </a:r>
            <a:r>
              <a:rPr lang="en-GB" sz="2800" dirty="0"/>
              <a:t> ich </a:t>
            </a:r>
            <a:r>
              <a:rPr lang="en-GB" sz="2800" dirty="0" err="1"/>
              <a:t>ein</a:t>
            </a:r>
            <a:r>
              <a:rPr lang="en-GB" sz="2800" dirty="0"/>
              <a:t> BZ?</a:t>
            </a:r>
          </a:p>
        </p:txBody>
      </p:sp>
    </p:spTree>
    <p:extLst>
      <p:ext uri="{BB962C8B-B14F-4D97-AF65-F5344CB8AC3E}">
        <p14:creationId xmlns:p14="http://schemas.microsoft.com/office/powerpoint/2010/main" val="22182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77EFDFF3-D3F7-E44E-B187-E043F244B7C6}" type="slidenum">
              <a:rPr lang="de-DE" smtClean="0"/>
              <a:t>14</a:t>
            </a:fld>
            <a:endParaRPr lang="de-DE" dirty="0"/>
          </a:p>
        </p:txBody>
      </p:sp>
      <p:sp>
        <p:nvSpPr>
          <p:cNvPr id="6" name="Text Placeholder 5">
            <a:extLst>
              <a:ext uri="{FF2B5EF4-FFF2-40B4-BE49-F238E27FC236}">
                <a16:creationId xmlns:a16="http://schemas.microsoft.com/office/drawing/2014/main" id="{8F02CCD8-CF3A-B006-51BA-3FAA78E58CAA}"/>
              </a:ext>
            </a:extLst>
          </p:cNvPr>
          <p:cNvSpPr>
            <a:spLocks noGrp="1"/>
          </p:cNvSpPr>
          <p:nvPr>
            <p:ph type="body" sz="quarter" idx="13"/>
          </p:nvPr>
        </p:nvSpPr>
        <p:spPr/>
        <p:txBody>
          <a:bodyPr>
            <a:noAutofit/>
          </a:bodyPr>
          <a:lstStyle/>
          <a:p>
            <a:r>
              <a:rPr lang="en-GB" sz="2800" dirty="0" err="1"/>
              <a:t>Zusammenstellung</a:t>
            </a:r>
            <a:r>
              <a:rPr lang="en-GB" sz="2800" dirty="0"/>
              <a:t> des Dossiers</a:t>
            </a:r>
          </a:p>
          <a:p>
            <a:endParaRPr lang="fr-FR" sz="2800" b="0" dirty="0">
              <a:solidFill>
                <a:schemeClr val="tx1"/>
              </a:solidFill>
            </a:endParaRPr>
          </a:p>
          <a:p>
            <a:r>
              <a:rPr lang="fr-FR" sz="2800" b="0" dirty="0">
                <a:solidFill>
                  <a:schemeClr val="tx1"/>
                </a:solidFill>
              </a:rPr>
              <a:t>1. </a:t>
            </a:r>
            <a:r>
              <a:rPr lang="fr-FR" sz="2800" b="0" dirty="0" err="1">
                <a:solidFill>
                  <a:schemeClr val="tx1"/>
                </a:solidFill>
              </a:rPr>
              <a:t>Wegleitung</a:t>
            </a:r>
            <a:r>
              <a:rPr lang="fr-FR" sz="2800" b="0" dirty="0">
                <a:solidFill>
                  <a:schemeClr val="tx1"/>
                </a:solidFill>
              </a:rPr>
              <a:t> </a:t>
            </a:r>
            <a:r>
              <a:rPr lang="fr-FR" sz="2800" b="0" dirty="0" err="1">
                <a:solidFill>
                  <a:schemeClr val="tx1"/>
                </a:solidFill>
              </a:rPr>
              <a:t>zum</a:t>
            </a:r>
            <a:r>
              <a:rPr lang="fr-FR" sz="2800" b="0" dirty="0">
                <a:solidFill>
                  <a:schemeClr val="tx1"/>
                </a:solidFill>
              </a:rPr>
              <a:t> </a:t>
            </a:r>
            <a:r>
              <a:rPr lang="fr-FR" sz="2800" b="0" dirty="0" err="1">
                <a:solidFill>
                  <a:schemeClr val="tx1"/>
                </a:solidFill>
              </a:rPr>
              <a:t>formalen</a:t>
            </a:r>
            <a:r>
              <a:rPr lang="fr-FR" sz="2800" b="0" dirty="0">
                <a:solidFill>
                  <a:schemeClr val="tx1"/>
                </a:solidFill>
              </a:rPr>
              <a:t> </a:t>
            </a:r>
            <a:r>
              <a:rPr lang="fr-FR" sz="2800" b="0" dirty="0" err="1">
                <a:solidFill>
                  <a:schemeClr val="tx1"/>
                </a:solidFill>
              </a:rPr>
              <a:t>Nachweis</a:t>
            </a:r>
            <a:r>
              <a:rPr lang="fr-FR" sz="2800" b="0" dirty="0">
                <a:solidFill>
                  <a:schemeClr val="tx1"/>
                </a:solidFill>
              </a:rPr>
              <a:t> 2. Laden Sie das </a:t>
            </a:r>
            <a:r>
              <a:rPr lang="fr-FR" sz="2800" b="0" dirty="0" err="1">
                <a:solidFill>
                  <a:schemeClr val="tx1"/>
                </a:solidFill>
              </a:rPr>
              <a:t>Nachweisdokument</a:t>
            </a:r>
            <a:r>
              <a:rPr lang="fr-FR" sz="2800" b="0" dirty="0">
                <a:solidFill>
                  <a:schemeClr val="tx1"/>
                </a:solidFill>
              </a:rPr>
              <a:t> von der Webseite </a:t>
            </a:r>
            <a:r>
              <a:rPr lang="fr-FR" sz="2800" b="0" dirty="0" err="1">
                <a:solidFill>
                  <a:schemeClr val="tx1"/>
                </a:solidFill>
              </a:rPr>
              <a:t>herunter</a:t>
            </a:r>
            <a:r>
              <a:rPr lang="fr-FR" sz="2800" b="0" dirty="0">
                <a:solidFill>
                  <a:schemeClr val="tx1"/>
                </a:solidFill>
              </a:rPr>
              <a:t>: </a:t>
            </a:r>
          </a:p>
          <a:p>
            <a:pPr marL="342900" indent="-342900">
              <a:buFont typeface="Arial" panose="020B0604020202020204" pitchFamily="34" charset="0"/>
              <a:buChar char="•"/>
            </a:pPr>
            <a:r>
              <a:rPr lang="en-GB" sz="2800" b="0" dirty="0">
                <a:solidFill>
                  <a:schemeClr val="tx1"/>
                </a:solidFill>
                <a:hlinkClick r:id="rId3"/>
              </a:rPr>
              <a:t>https://view.officeapps.live.com/op/view.aspx?src=https%3A%2F%2Fwww.oda-kt.ch%2Ffileadmin%2Fuser_upload%2Fpdf%2FD%2FFormulardokumente%2FNachweisdokument_GWV_BZ_221122_de.docx&amp;wdOrigin=BROWSELINK</a:t>
            </a:r>
            <a:r>
              <a:rPr lang="en-GB" sz="2800" b="0" dirty="0">
                <a:solidFill>
                  <a:schemeClr val="tx1"/>
                </a:solidFill>
              </a:rPr>
              <a:t> </a:t>
            </a:r>
          </a:p>
        </p:txBody>
      </p:sp>
    </p:spTree>
    <p:extLst>
      <p:ext uri="{BB962C8B-B14F-4D97-AF65-F5344CB8AC3E}">
        <p14:creationId xmlns:p14="http://schemas.microsoft.com/office/powerpoint/2010/main" val="1666795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4487" y="908720"/>
            <a:ext cx="9207704" cy="584776"/>
          </a:xfrm>
          <a:prstGeom prst="rect">
            <a:avLst/>
          </a:prstGeom>
          <a:solidFill>
            <a:schemeClr val="accent1">
              <a:lumMod val="20000"/>
              <a:lumOff val="80000"/>
            </a:schemeClr>
          </a:solidFill>
        </p:spPr>
        <p:txBody>
          <a:bodyPr wrap="square" rtlCol="0">
            <a:spAutoFit/>
          </a:bodyPr>
          <a:lstStyle/>
          <a:p>
            <a:pPr algn="ctr"/>
            <a:r>
              <a:rPr lang="de-DE" sz="3200" b="1" dirty="0">
                <a:latin typeface="GOTHAM BOOK" pitchFamily="2" charset="0"/>
              </a:rPr>
              <a:t>Allgemeine Nachweise</a:t>
            </a:r>
            <a:endParaRPr lang="de-DE" sz="2600" b="1" dirty="0">
              <a:latin typeface="GOTHAM BOOK" pitchFamily="2" charset="0"/>
            </a:endParaRPr>
          </a:p>
        </p:txBody>
      </p:sp>
      <p:sp>
        <p:nvSpPr>
          <p:cNvPr id="5" name="Textfeld 4"/>
          <p:cNvSpPr txBox="1"/>
          <p:nvPr/>
        </p:nvSpPr>
        <p:spPr>
          <a:xfrm>
            <a:off x="353809" y="1421488"/>
            <a:ext cx="9207703" cy="4683975"/>
          </a:xfrm>
          <a:prstGeom prst="rect">
            <a:avLst/>
          </a:prstGeom>
          <a:solidFill>
            <a:schemeClr val="accent1">
              <a:lumMod val="40000"/>
              <a:lumOff val="60000"/>
            </a:schemeClr>
          </a:solidFill>
        </p:spPr>
        <p:txBody>
          <a:bodyPr wrap="square" rtlCol="0">
            <a:spAutoFit/>
          </a:bodyPr>
          <a:lstStyle/>
          <a:p>
            <a:pPr algn="ctr"/>
            <a:endParaRPr lang="de-CH" sz="3200" dirty="0"/>
          </a:p>
          <a:p>
            <a:pPr marL="457200" indent="-457200" algn="ctr">
              <a:lnSpc>
                <a:spcPct val="120000"/>
              </a:lnSpc>
              <a:buFont typeface="Wingdings" charset="0"/>
              <a:buChar char="à"/>
            </a:pPr>
            <a:r>
              <a:rPr lang="de-DE" sz="2800" dirty="0">
                <a:latin typeface="+mn-lt"/>
                <a:sym typeface="Wingdings"/>
              </a:rPr>
              <a:t>Kopie amtlicher Ausweis mit Foto</a:t>
            </a:r>
          </a:p>
          <a:p>
            <a:pPr marL="457200" indent="-457200" algn="ctr">
              <a:lnSpc>
                <a:spcPct val="120000"/>
              </a:lnSpc>
              <a:buFont typeface="Wingdings" charset="0"/>
              <a:buChar char="à"/>
            </a:pPr>
            <a:r>
              <a:rPr lang="de-DE" sz="2800" dirty="0">
                <a:latin typeface="+mn-lt"/>
              </a:rPr>
              <a:t>Auszug aus dem Zentralstrafregister</a:t>
            </a:r>
          </a:p>
          <a:p>
            <a:pPr marL="457200" indent="-457200" algn="ctr">
              <a:lnSpc>
                <a:spcPct val="120000"/>
              </a:lnSpc>
              <a:buFont typeface="Wingdings" charset="0"/>
              <a:buChar char="à"/>
            </a:pPr>
            <a:endParaRPr lang="de-DE" sz="2800" dirty="0">
              <a:latin typeface="+mn-lt"/>
            </a:endParaRPr>
          </a:p>
          <a:p>
            <a:pPr marL="457200" indent="-457200" algn="ctr">
              <a:lnSpc>
                <a:spcPct val="120000"/>
              </a:lnSpc>
              <a:buFont typeface="Wingdings" pitchFamily="2" charset="2"/>
              <a:buChar char="Ø"/>
            </a:pPr>
            <a:r>
              <a:rPr lang="de-DE" sz="2800" dirty="0">
                <a:solidFill>
                  <a:srgbClr val="0070C0"/>
                </a:solidFill>
                <a:latin typeface="+mn-lt"/>
              </a:rPr>
              <a:t>Im Hinblick auf die Höhere Fachprüfung:</a:t>
            </a:r>
            <a:br>
              <a:rPr lang="de-DE" sz="2800" dirty="0">
                <a:solidFill>
                  <a:srgbClr val="0070C0"/>
                </a:solidFill>
                <a:latin typeface="+mn-lt"/>
              </a:rPr>
            </a:br>
            <a:r>
              <a:rPr lang="de-DE" sz="2800" dirty="0">
                <a:solidFill>
                  <a:srgbClr val="0070C0"/>
                </a:solidFill>
                <a:latin typeface="+mn-lt"/>
              </a:rPr>
              <a:t>Abklärung Nachweis Abschluss Sekundarstufe II oder Äquivalenz (keine Zulassungsbedingung für das Erlangen des Branchenzertifikats)</a:t>
            </a:r>
          </a:p>
          <a:p>
            <a:pPr algn="ctr">
              <a:lnSpc>
                <a:spcPct val="120000"/>
              </a:lnSpc>
            </a:pPr>
            <a:r>
              <a:rPr lang="de-DE" sz="2800" dirty="0">
                <a:solidFill>
                  <a:srgbClr val="0070C0"/>
                </a:solidFill>
                <a:latin typeface="+mn-lt"/>
              </a:rPr>
              <a:t>	</a:t>
            </a:r>
            <a:r>
              <a:rPr lang="de-DE" sz="2800" dirty="0">
                <a:latin typeface="+mn-lt"/>
              </a:rPr>
              <a:t>		</a:t>
            </a:r>
            <a:endParaRPr lang="de-DE" sz="1200" dirty="0"/>
          </a:p>
        </p:txBody>
      </p:sp>
    </p:spTree>
    <p:extLst>
      <p:ext uri="{BB962C8B-B14F-4D97-AF65-F5344CB8AC3E}">
        <p14:creationId xmlns:p14="http://schemas.microsoft.com/office/powerpoint/2010/main" val="43142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4488" y="895642"/>
            <a:ext cx="9217023" cy="984885"/>
          </a:xfrm>
          <a:prstGeom prst="rect">
            <a:avLst/>
          </a:prstGeom>
          <a:solidFill>
            <a:schemeClr val="accent1">
              <a:lumMod val="20000"/>
              <a:lumOff val="80000"/>
            </a:schemeClr>
          </a:solidFill>
        </p:spPr>
        <p:txBody>
          <a:bodyPr wrap="square" rtlCol="0">
            <a:spAutoFit/>
          </a:bodyPr>
          <a:lstStyle/>
          <a:p>
            <a:pPr algn="ctr"/>
            <a:r>
              <a:rPr lang="de-DE" sz="3200" dirty="0">
                <a:latin typeface="Gotham Book" pitchFamily="2" charset="0"/>
              </a:rPr>
              <a:t>Methodenspezifische Ausbildung *</a:t>
            </a:r>
          </a:p>
          <a:p>
            <a:pPr algn="ctr"/>
            <a:endParaRPr lang="de-DE" sz="2600" dirty="0"/>
          </a:p>
        </p:txBody>
      </p:sp>
      <p:sp>
        <p:nvSpPr>
          <p:cNvPr id="5" name="Textfeld 4"/>
          <p:cNvSpPr txBox="1"/>
          <p:nvPr/>
        </p:nvSpPr>
        <p:spPr>
          <a:xfrm>
            <a:off x="344489" y="1388085"/>
            <a:ext cx="9217023" cy="3362459"/>
          </a:xfrm>
          <a:prstGeom prst="rect">
            <a:avLst/>
          </a:prstGeom>
          <a:solidFill>
            <a:schemeClr val="accent1">
              <a:lumMod val="40000"/>
              <a:lumOff val="60000"/>
            </a:schemeClr>
          </a:solidFill>
        </p:spPr>
        <p:txBody>
          <a:bodyPr wrap="square" rtlCol="0">
            <a:spAutoFit/>
          </a:bodyPr>
          <a:lstStyle/>
          <a:p>
            <a:pPr algn="ctr"/>
            <a:endParaRPr lang="de-CH" sz="1600" dirty="0">
              <a:latin typeface="+mn-lt"/>
            </a:endParaRPr>
          </a:p>
          <a:p>
            <a:pPr algn="ctr"/>
            <a:r>
              <a:rPr lang="de-CH" sz="3200" dirty="0">
                <a:latin typeface="+mn-lt"/>
              </a:rPr>
              <a:t>Mind. 500 Kontaktstunden</a:t>
            </a:r>
          </a:p>
          <a:p>
            <a:pPr algn="ctr"/>
            <a:r>
              <a:rPr lang="de-CH" sz="2400" dirty="0">
                <a:latin typeface="+mn-lt"/>
              </a:rPr>
              <a:t>Kontaktstunden und Inhalte entsprechend Methodenidentifikation</a:t>
            </a:r>
          </a:p>
          <a:p>
            <a:pPr algn="ctr"/>
            <a:r>
              <a:rPr lang="de-CH" sz="3200" dirty="0">
                <a:latin typeface="+mn-lt"/>
              </a:rPr>
              <a:t> </a:t>
            </a:r>
            <a:br>
              <a:rPr lang="de-CH" sz="3200" dirty="0">
                <a:latin typeface="+mn-lt"/>
              </a:rPr>
            </a:br>
            <a:r>
              <a:rPr lang="de-CH" sz="3200" dirty="0">
                <a:latin typeface="+mn-lt"/>
              </a:rPr>
              <a:t>mittels Bildungsnachweisen </a:t>
            </a:r>
            <a:br>
              <a:rPr lang="de-CH" sz="3200" dirty="0">
                <a:latin typeface="+mn-lt"/>
              </a:rPr>
            </a:br>
            <a:r>
              <a:rPr lang="de-CH" sz="3200" dirty="0">
                <a:latin typeface="+mn-lt"/>
              </a:rPr>
              <a:t>methodenspezifischer Aus- und Weiterbildungen</a:t>
            </a:r>
          </a:p>
          <a:p>
            <a:endParaRPr lang="de-CH" sz="650" dirty="0">
              <a:latin typeface="+mn-lt"/>
            </a:endParaRPr>
          </a:p>
          <a:p>
            <a:endParaRPr lang="de-CH" sz="650" dirty="0">
              <a:latin typeface="+mn-lt"/>
            </a:endParaRPr>
          </a:p>
          <a:p>
            <a:endParaRPr lang="de-CH" sz="650" dirty="0">
              <a:latin typeface="+mn-lt"/>
            </a:endParaRPr>
          </a:p>
          <a:p>
            <a:endParaRPr lang="de-CH" sz="650" dirty="0">
              <a:latin typeface="+mn-lt"/>
            </a:endParaRPr>
          </a:p>
          <a:p>
            <a:endParaRPr lang="de-CH" sz="650" dirty="0">
              <a:latin typeface="+mn-lt"/>
            </a:endParaRPr>
          </a:p>
          <a:p>
            <a:pPr algn="ctr"/>
            <a:endParaRPr lang="de-CH" sz="1200" dirty="0">
              <a:solidFill>
                <a:srgbClr val="2E8F2C"/>
              </a:solidFill>
              <a:latin typeface="+mn-lt"/>
            </a:endParaRPr>
          </a:p>
        </p:txBody>
      </p:sp>
    </p:spTree>
    <p:extLst>
      <p:ext uri="{BB962C8B-B14F-4D97-AF65-F5344CB8AC3E}">
        <p14:creationId xmlns:p14="http://schemas.microsoft.com/office/powerpoint/2010/main" val="194464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Grp="1" noChangeArrowheads="1"/>
          </p:cNvSpPr>
          <p:nvPr>
            <p:ph type="title"/>
          </p:nvPr>
        </p:nvSpPr>
        <p:spPr>
          <a:xfrm>
            <a:off x="0" y="0"/>
            <a:ext cx="9906000" cy="1268760"/>
          </a:xfrm>
        </p:spPr>
        <p:txBody>
          <a:bodyPr>
            <a:normAutofit/>
          </a:bodyPr>
          <a:lstStyle/>
          <a:p>
            <a:pPr eaLnBrk="1" fontAlgn="base" hangingPunct="1">
              <a:spcAft>
                <a:spcPct val="0"/>
              </a:spcAft>
            </a:pPr>
            <a:r>
              <a:rPr lang="de-CH" sz="2000" dirty="0">
                <a:solidFill>
                  <a:srgbClr val="0086CA"/>
                </a:solidFill>
                <a:latin typeface="Gotham Medium"/>
              </a:rPr>
              <a:t>Methoden mit mehr als 500 Kontaktstunden</a:t>
            </a:r>
            <a:br>
              <a:rPr lang="de-CH" sz="2000" dirty="0">
                <a:solidFill>
                  <a:srgbClr val="0086CA"/>
                </a:solidFill>
                <a:latin typeface="Gotham Medium"/>
              </a:rPr>
            </a:br>
            <a:r>
              <a:rPr lang="de-CH" sz="2000" dirty="0">
                <a:solidFill>
                  <a:srgbClr val="0086CA"/>
                </a:solidFill>
                <a:latin typeface="Gotham Medium"/>
              </a:rPr>
              <a:t>methodenspezifische Aus- und Weiterbildung</a:t>
            </a:r>
            <a:endParaRPr lang="de-DE" sz="2000" dirty="0">
              <a:solidFill>
                <a:srgbClr val="0086CA"/>
              </a:solidFill>
              <a:latin typeface="Gotham Medium"/>
            </a:endParaRPr>
          </a:p>
        </p:txBody>
      </p:sp>
      <p:graphicFrame>
        <p:nvGraphicFramePr>
          <p:cNvPr id="2" name="Inhaltsplatzhalter 1">
            <a:extLst>
              <a:ext uri="{FF2B5EF4-FFF2-40B4-BE49-F238E27FC236}">
                <a16:creationId xmlns:a16="http://schemas.microsoft.com/office/drawing/2014/main" id="{82F032BE-BA71-BA4F-A5E6-CD462787DDCA}"/>
              </a:ext>
            </a:extLst>
          </p:cNvPr>
          <p:cNvGraphicFramePr>
            <a:graphicFrameLocks noGrp="1"/>
          </p:cNvGraphicFramePr>
          <p:nvPr>
            <p:ph idx="1"/>
            <p:extLst>
              <p:ext uri="{D42A27DB-BD31-4B8C-83A1-F6EECF244321}">
                <p14:modId xmlns:p14="http://schemas.microsoft.com/office/powerpoint/2010/main" val="2729385739"/>
              </p:ext>
            </p:extLst>
          </p:nvPr>
        </p:nvGraphicFramePr>
        <p:xfrm>
          <a:off x="2614330" y="1394673"/>
          <a:ext cx="4858950" cy="4986655"/>
        </p:xfrm>
        <a:graphic>
          <a:graphicData uri="http://schemas.openxmlformats.org/drawingml/2006/table">
            <a:tbl>
              <a:tblPr firstRow="1" firstCol="1" bandRow="1">
                <a:tableStyleId>{22838BEF-8BB2-4498-84A7-C5851F593DF1}</a:tableStyleId>
              </a:tblPr>
              <a:tblGrid>
                <a:gridCol w="3284994">
                  <a:extLst>
                    <a:ext uri="{9D8B030D-6E8A-4147-A177-3AD203B41FA5}">
                      <a16:colId xmlns:a16="http://schemas.microsoft.com/office/drawing/2014/main" val="920485558"/>
                    </a:ext>
                  </a:extLst>
                </a:gridCol>
                <a:gridCol w="1573956">
                  <a:extLst>
                    <a:ext uri="{9D8B030D-6E8A-4147-A177-3AD203B41FA5}">
                      <a16:colId xmlns:a16="http://schemas.microsoft.com/office/drawing/2014/main" val="663036402"/>
                    </a:ext>
                  </a:extLst>
                </a:gridCol>
              </a:tblGrid>
              <a:tr h="4890182">
                <a:tc>
                  <a:txBody>
                    <a:bodyPr/>
                    <a:lstStyle/>
                    <a:p>
                      <a:pPr>
                        <a:lnSpc>
                          <a:spcPct val="150000"/>
                        </a:lnSpc>
                        <a:spcAft>
                          <a:spcPts val="800"/>
                        </a:spcAft>
                      </a:pPr>
                      <a:r>
                        <a:rPr lang="de-DE" sz="1800" dirty="0">
                          <a:solidFill>
                            <a:schemeClr val="tx1"/>
                          </a:solidFill>
                          <a:effectLst/>
                        </a:rPr>
                        <a:t>APM Therapie</a:t>
                      </a:r>
                      <a:endParaRPr lang="de-CH" sz="1800" dirty="0">
                        <a:solidFill>
                          <a:schemeClr val="tx1"/>
                        </a:solidFill>
                        <a:effectLst/>
                      </a:endParaRPr>
                    </a:p>
                    <a:p>
                      <a:pPr>
                        <a:lnSpc>
                          <a:spcPct val="150000"/>
                        </a:lnSpc>
                        <a:spcAft>
                          <a:spcPts val="800"/>
                        </a:spcAft>
                      </a:pPr>
                      <a:r>
                        <a:rPr lang="de-DE" sz="1800" dirty="0">
                          <a:solidFill>
                            <a:schemeClr val="tx1"/>
                          </a:solidFill>
                          <a:effectLst/>
                        </a:rPr>
                        <a:t>Akupressur Therapie </a:t>
                      </a:r>
                      <a:endParaRPr lang="de-CH" sz="1800" dirty="0">
                        <a:solidFill>
                          <a:schemeClr val="tx1"/>
                        </a:solidFill>
                        <a:effectLst/>
                      </a:endParaRPr>
                    </a:p>
                    <a:p>
                      <a:pPr>
                        <a:lnSpc>
                          <a:spcPct val="150000"/>
                        </a:lnSpc>
                        <a:spcAft>
                          <a:spcPts val="800"/>
                        </a:spcAft>
                      </a:pPr>
                      <a:r>
                        <a:rPr lang="de-DE" sz="1800" dirty="0">
                          <a:solidFill>
                            <a:schemeClr val="tx1"/>
                          </a:solidFill>
                          <a:effectLst/>
                        </a:rPr>
                        <a:t>Atemtherapie</a:t>
                      </a:r>
                      <a:endParaRPr lang="de-CH" sz="1800" dirty="0">
                        <a:solidFill>
                          <a:schemeClr val="tx1"/>
                        </a:solidFill>
                        <a:effectLst/>
                      </a:endParaRPr>
                    </a:p>
                    <a:p>
                      <a:pPr>
                        <a:lnSpc>
                          <a:spcPct val="150000"/>
                        </a:lnSpc>
                        <a:spcAft>
                          <a:spcPts val="800"/>
                        </a:spcAft>
                      </a:pPr>
                      <a:r>
                        <a:rPr lang="de-DE" sz="1800" dirty="0">
                          <a:solidFill>
                            <a:schemeClr val="tx1"/>
                          </a:solidFill>
                          <a:effectLst/>
                        </a:rPr>
                        <a:t>Feldenkrais Therapie </a:t>
                      </a:r>
                      <a:endParaRPr lang="de-CH" sz="1800" dirty="0">
                        <a:solidFill>
                          <a:schemeClr val="tx1"/>
                        </a:solidFill>
                        <a:effectLst/>
                      </a:endParaRPr>
                    </a:p>
                    <a:p>
                      <a:pPr>
                        <a:lnSpc>
                          <a:spcPct val="150000"/>
                        </a:lnSpc>
                        <a:spcAft>
                          <a:spcPts val="800"/>
                        </a:spcAft>
                      </a:pPr>
                      <a:r>
                        <a:rPr lang="de-DE" sz="1800" dirty="0">
                          <a:solidFill>
                            <a:schemeClr val="tx1"/>
                          </a:solidFill>
                          <a:effectLst/>
                        </a:rPr>
                        <a:t>Strukturelle Integration </a:t>
                      </a:r>
                      <a:endParaRPr lang="de-CH" sz="1800" dirty="0">
                        <a:solidFill>
                          <a:schemeClr val="tx1"/>
                        </a:solidFill>
                        <a:effectLst/>
                      </a:endParaRPr>
                    </a:p>
                    <a:p>
                      <a:pPr>
                        <a:lnSpc>
                          <a:spcPct val="150000"/>
                        </a:lnSpc>
                        <a:spcAft>
                          <a:spcPts val="800"/>
                        </a:spcAft>
                      </a:pPr>
                      <a:r>
                        <a:rPr lang="de-DE" sz="1800" dirty="0">
                          <a:solidFill>
                            <a:schemeClr val="tx1"/>
                          </a:solidFill>
                          <a:effectLst/>
                        </a:rPr>
                        <a:t>Yoga Therapie</a:t>
                      </a:r>
                      <a:endParaRPr lang="de-CH" sz="1800" dirty="0">
                        <a:solidFill>
                          <a:schemeClr val="tx1"/>
                        </a:solidFill>
                        <a:effectLst/>
                      </a:endParaRPr>
                    </a:p>
                    <a:p>
                      <a:pPr>
                        <a:lnSpc>
                          <a:spcPct val="150000"/>
                        </a:lnSpc>
                        <a:spcAft>
                          <a:spcPts val="800"/>
                        </a:spcAft>
                      </a:pPr>
                      <a:r>
                        <a:rPr lang="de-DE" sz="1800" dirty="0">
                          <a:solidFill>
                            <a:schemeClr val="tx1"/>
                          </a:solidFill>
                          <a:effectLst/>
                        </a:rPr>
                        <a:t>Bewegungs- und Körpertherapie</a:t>
                      </a:r>
                      <a:endParaRPr lang="de-CH" sz="1800" dirty="0">
                        <a:solidFill>
                          <a:schemeClr val="tx1"/>
                        </a:solidFill>
                        <a:effectLst/>
                      </a:endParaRPr>
                    </a:p>
                    <a:p>
                      <a:pPr>
                        <a:lnSpc>
                          <a:spcPct val="150000"/>
                        </a:lnSpc>
                        <a:spcAft>
                          <a:spcPts val="800"/>
                        </a:spcAft>
                      </a:pPr>
                      <a:r>
                        <a:rPr lang="de-DE" sz="1800" dirty="0" err="1">
                          <a:solidFill>
                            <a:schemeClr val="tx1"/>
                          </a:solidFill>
                          <a:effectLst/>
                        </a:rPr>
                        <a:t>AlexanderTechnik</a:t>
                      </a:r>
                      <a:r>
                        <a:rPr lang="de-DE" sz="1800" dirty="0">
                          <a:solidFill>
                            <a:schemeClr val="tx1"/>
                          </a:solidFill>
                          <a:effectLst/>
                        </a:rPr>
                        <a:t> </a:t>
                      </a:r>
                      <a:endParaRPr lang="de-CH" sz="1800" dirty="0">
                        <a:solidFill>
                          <a:schemeClr val="tx1"/>
                        </a:solidFill>
                        <a:effectLst/>
                      </a:endParaRPr>
                    </a:p>
                    <a:p>
                      <a:pPr>
                        <a:lnSpc>
                          <a:spcPct val="150000"/>
                        </a:lnSpc>
                        <a:spcAft>
                          <a:spcPts val="800"/>
                        </a:spcAft>
                      </a:pPr>
                      <a:r>
                        <a:rPr lang="de-DE" sz="1800" dirty="0">
                          <a:solidFill>
                            <a:schemeClr val="tx1"/>
                          </a:solidFill>
                          <a:effectLst/>
                        </a:rPr>
                        <a:t>Eutonie </a:t>
                      </a:r>
                      <a:endParaRPr lang="de-CH" sz="1800" dirty="0">
                        <a:solidFill>
                          <a:schemeClr val="tx1"/>
                        </a:solidFill>
                        <a:effectLst/>
                      </a:endParaRPr>
                    </a:p>
                    <a:p>
                      <a:pPr>
                        <a:lnSpc>
                          <a:spcPct val="150000"/>
                        </a:lnSpc>
                        <a:spcAft>
                          <a:spcPts val="800"/>
                        </a:spcAft>
                      </a:pPr>
                      <a:r>
                        <a:rPr lang="de-DE" sz="1800" dirty="0">
                          <a:solidFill>
                            <a:schemeClr val="tx1"/>
                          </a:solidFill>
                          <a:effectLst/>
                        </a:rPr>
                        <a:t>Heileurythmie</a:t>
                      </a:r>
                      <a:endParaRPr lang="de-CH"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6143" marR="36143" marT="0" marB="0"/>
                </a:tc>
                <a:tc>
                  <a:txBody>
                    <a:bodyPr/>
                    <a:lstStyle/>
                    <a:p>
                      <a:pPr>
                        <a:lnSpc>
                          <a:spcPct val="150000"/>
                        </a:lnSpc>
                        <a:spcAft>
                          <a:spcPts val="800"/>
                        </a:spcAft>
                      </a:pPr>
                      <a:r>
                        <a:rPr lang="de-DE" sz="1800" dirty="0">
                          <a:solidFill>
                            <a:schemeClr val="tx1"/>
                          </a:solidFill>
                          <a:effectLst/>
                        </a:rPr>
                        <a:t>501</a:t>
                      </a:r>
                      <a:endParaRPr lang="de-CH" sz="1800" dirty="0">
                        <a:solidFill>
                          <a:schemeClr val="tx1"/>
                        </a:solidFill>
                        <a:effectLst/>
                      </a:endParaRPr>
                    </a:p>
                    <a:p>
                      <a:pPr>
                        <a:lnSpc>
                          <a:spcPct val="150000"/>
                        </a:lnSpc>
                        <a:spcAft>
                          <a:spcPts val="800"/>
                        </a:spcAft>
                      </a:pPr>
                      <a:r>
                        <a:rPr lang="de-DE" sz="1800" dirty="0">
                          <a:solidFill>
                            <a:schemeClr val="tx1"/>
                          </a:solidFill>
                          <a:effectLst/>
                        </a:rPr>
                        <a:t>504</a:t>
                      </a:r>
                      <a:endParaRPr lang="de-CH" sz="1800" dirty="0">
                        <a:solidFill>
                          <a:schemeClr val="tx1"/>
                        </a:solidFill>
                        <a:effectLst/>
                      </a:endParaRPr>
                    </a:p>
                    <a:p>
                      <a:pPr>
                        <a:lnSpc>
                          <a:spcPct val="150000"/>
                        </a:lnSpc>
                        <a:spcAft>
                          <a:spcPts val="800"/>
                        </a:spcAft>
                      </a:pPr>
                      <a:r>
                        <a:rPr lang="de-DE" sz="1800" dirty="0">
                          <a:solidFill>
                            <a:schemeClr val="tx1"/>
                          </a:solidFill>
                          <a:effectLst/>
                        </a:rPr>
                        <a:t>600</a:t>
                      </a:r>
                      <a:endParaRPr lang="de-CH" sz="1800" dirty="0">
                        <a:solidFill>
                          <a:schemeClr val="tx1"/>
                        </a:solidFill>
                        <a:effectLst/>
                      </a:endParaRPr>
                    </a:p>
                    <a:p>
                      <a:pPr>
                        <a:lnSpc>
                          <a:spcPct val="150000"/>
                        </a:lnSpc>
                        <a:spcAft>
                          <a:spcPts val="800"/>
                        </a:spcAft>
                      </a:pPr>
                      <a:r>
                        <a:rPr lang="de-DE" sz="1800" dirty="0">
                          <a:solidFill>
                            <a:schemeClr val="tx1"/>
                          </a:solidFill>
                          <a:effectLst/>
                        </a:rPr>
                        <a:t>600</a:t>
                      </a:r>
                      <a:endParaRPr lang="de-CH" sz="1800" dirty="0">
                        <a:solidFill>
                          <a:schemeClr val="tx1"/>
                        </a:solidFill>
                        <a:effectLst/>
                      </a:endParaRPr>
                    </a:p>
                    <a:p>
                      <a:pPr>
                        <a:lnSpc>
                          <a:spcPct val="150000"/>
                        </a:lnSpc>
                        <a:spcAft>
                          <a:spcPts val="800"/>
                        </a:spcAft>
                      </a:pPr>
                      <a:r>
                        <a:rPr lang="de-DE" sz="1800" dirty="0">
                          <a:solidFill>
                            <a:schemeClr val="tx1"/>
                          </a:solidFill>
                          <a:effectLst/>
                        </a:rPr>
                        <a:t>609</a:t>
                      </a:r>
                      <a:endParaRPr lang="de-CH" sz="1800" dirty="0">
                        <a:solidFill>
                          <a:schemeClr val="tx1"/>
                        </a:solidFill>
                        <a:effectLst/>
                      </a:endParaRPr>
                    </a:p>
                    <a:p>
                      <a:pPr>
                        <a:lnSpc>
                          <a:spcPct val="150000"/>
                        </a:lnSpc>
                        <a:spcAft>
                          <a:spcPts val="800"/>
                        </a:spcAft>
                      </a:pPr>
                      <a:r>
                        <a:rPr lang="de-DE" sz="1800" dirty="0">
                          <a:solidFill>
                            <a:schemeClr val="tx1"/>
                          </a:solidFill>
                          <a:effectLst/>
                        </a:rPr>
                        <a:t>650</a:t>
                      </a:r>
                      <a:endParaRPr lang="de-CH" sz="1800" dirty="0">
                        <a:solidFill>
                          <a:schemeClr val="tx1"/>
                        </a:solidFill>
                        <a:effectLst/>
                      </a:endParaRPr>
                    </a:p>
                    <a:p>
                      <a:pPr>
                        <a:lnSpc>
                          <a:spcPct val="150000"/>
                        </a:lnSpc>
                        <a:spcAft>
                          <a:spcPts val="800"/>
                        </a:spcAft>
                      </a:pPr>
                      <a:r>
                        <a:rPr lang="de-DE" sz="1800" dirty="0">
                          <a:solidFill>
                            <a:schemeClr val="tx1"/>
                          </a:solidFill>
                          <a:effectLst/>
                        </a:rPr>
                        <a:t>700</a:t>
                      </a:r>
                      <a:endParaRPr lang="de-CH" sz="1800" dirty="0">
                        <a:solidFill>
                          <a:schemeClr val="tx1"/>
                        </a:solidFill>
                        <a:effectLst/>
                      </a:endParaRPr>
                    </a:p>
                    <a:p>
                      <a:pPr>
                        <a:lnSpc>
                          <a:spcPct val="150000"/>
                        </a:lnSpc>
                        <a:spcAft>
                          <a:spcPts val="800"/>
                        </a:spcAft>
                      </a:pPr>
                      <a:r>
                        <a:rPr lang="de-DE" sz="1800" dirty="0">
                          <a:solidFill>
                            <a:schemeClr val="tx1"/>
                          </a:solidFill>
                          <a:effectLst/>
                        </a:rPr>
                        <a:t>1010</a:t>
                      </a:r>
                      <a:endParaRPr lang="de-CH" sz="1800" dirty="0">
                        <a:solidFill>
                          <a:schemeClr val="tx1"/>
                        </a:solidFill>
                        <a:effectLst/>
                      </a:endParaRPr>
                    </a:p>
                    <a:p>
                      <a:pPr>
                        <a:lnSpc>
                          <a:spcPct val="150000"/>
                        </a:lnSpc>
                        <a:spcAft>
                          <a:spcPts val="800"/>
                        </a:spcAft>
                      </a:pPr>
                      <a:r>
                        <a:rPr lang="de-DE" sz="1800" dirty="0">
                          <a:solidFill>
                            <a:schemeClr val="tx1"/>
                          </a:solidFill>
                          <a:effectLst/>
                        </a:rPr>
                        <a:t>1200</a:t>
                      </a:r>
                      <a:endParaRPr lang="de-CH" sz="1800" dirty="0">
                        <a:solidFill>
                          <a:schemeClr val="tx1"/>
                        </a:solidFill>
                        <a:effectLst/>
                      </a:endParaRPr>
                    </a:p>
                    <a:p>
                      <a:pPr>
                        <a:lnSpc>
                          <a:spcPct val="150000"/>
                        </a:lnSpc>
                        <a:spcAft>
                          <a:spcPts val="800"/>
                        </a:spcAft>
                      </a:pPr>
                      <a:r>
                        <a:rPr lang="de-DE" sz="1800" dirty="0">
                          <a:solidFill>
                            <a:schemeClr val="tx1"/>
                          </a:solidFill>
                          <a:effectLst/>
                        </a:rPr>
                        <a:t>2290</a:t>
                      </a:r>
                      <a:endParaRPr lang="de-CH"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6143" marR="36143" marT="0" marB="0"/>
                </a:tc>
                <a:extLst>
                  <a:ext uri="{0D108BD9-81ED-4DB2-BD59-A6C34878D82A}">
                    <a16:rowId xmlns:a16="http://schemas.microsoft.com/office/drawing/2014/main" val="992767730"/>
                  </a:ext>
                </a:extLst>
              </a:tr>
            </a:tbl>
          </a:graphicData>
        </a:graphic>
      </p:graphicFrame>
      <p:sp>
        <p:nvSpPr>
          <p:cNvPr id="3" name="Foliennummernplatzhalter 2"/>
          <p:cNvSpPr>
            <a:spLocks noGrp="1"/>
          </p:cNvSpPr>
          <p:nvPr>
            <p:ph type="sldNum" sz="quarter" idx="12"/>
          </p:nvPr>
        </p:nvSpPr>
        <p:spPr/>
        <p:txBody>
          <a:bodyPr/>
          <a:lstStyle/>
          <a:p>
            <a:fld id="{BF4A088D-D6FD-8246-8EC1-059C2A09D4E7}" type="slidenum">
              <a:rPr lang="de-DE" smtClean="0"/>
              <a:t>17</a:t>
            </a:fld>
            <a:endParaRPr lang="de-DE" dirty="0"/>
          </a:p>
        </p:txBody>
      </p:sp>
    </p:spTree>
    <p:extLst>
      <p:ext uri="{BB962C8B-B14F-4D97-AF65-F5344CB8AC3E}">
        <p14:creationId xmlns:p14="http://schemas.microsoft.com/office/powerpoint/2010/main" val="372974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39854" y="757512"/>
            <a:ext cx="9221658" cy="984885"/>
          </a:xfrm>
          <a:prstGeom prst="rect">
            <a:avLst/>
          </a:prstGeom>
          <a:solidFill>
            <a:schemeClr val="accent1">
              <a:lumMod val="20000"/>
              <a:lumOff val="80000"/>
            </a:schemeClr>
          </a:solidFill>
        </p:spPr>
        <p:txBody>
          <a:bodyPr wrap="square" rtlCol="0">
            <a:spAutoFit/>
          </a:bodyPr>
          <a:lstStyle/>
          <a:p>
            <a:pPr algn="ctr"/>
            <a:r>
              <a:rPr lang="de-CH" sz="3200" b="1" dirty="0">
                <a:latin typeface="GOTHAM BOOK" pitchFamily="2" charset="0"/>
              </a:rPr>
              <a:t>Abschlussprüfung *</a:t>
            </a:r>
          </a:p>
          <a:p>
            <a:pPr algn="ctr"/>
            <a:r>
              <a:rPr lang="de-DE" sz="2600" dirty="0"/>
              <a:t> </a:t>
            </a:r>
          </a:p>
        </p:txBody>
      </p:sp>
      <p:sp>
        <p:nvSpPr>
          <p:cNvPr id="5" name="Textfeld 4"/>
          <p:cNvSpPr txBox="1"/>
          <p:nvPr/>
        </p:nvSpPr>
        <p:spPr>
          <a:xfrm>
            <a:off x="339854" y="1249955"/>
            <a:ext cx="9221658" cy="3377848"/>
          </a:xfrm>
          <a:prstGeom prst="rect">
            <a:avLst/>
          </a:prstGeom>
          <a:solidFill>
            <a:schemeClr val="accent1">
              <a:lumMod val="40000"/>
              <a:lumOff val="60000"/>
            </a:schemeClr>
          </a:solidFill>
        </p:spPr>
        <p:txBody>
          <a:bodyPr wrap="square" rtlCol="0">
            <a:spAutoFit/>
          </a:bodyPr>
          <a:lstStyle/>
          <a:p>
            <a:endParaRPr lang="de-CH" sz="1950" dirty="0"/>
          </a:p>
          <a:p>
            <a:pPr algn="ctr"/>
            <a:r>
              <a:rPr lang="de-CH" sz="3200" dirty="0">
                <a:latin typeface="+mn-lt"/>
              </a:rPr>
              <a:t>Nachweis</a:t>
            </a:r>
          </a:p>
          <a:p>
            <a:pPr algn="ctr"/>
            <a:r>
              <a:rPr lang="de-CH" sz="3200" dirty="0">
                <a:latin typeface="+mn-lt"/>
              </a:rPr>
              <a:t>einer </a:t>
            </a:r>
            <a:br>
              <a:rPr lang="de-CH" sz="3200" dirty="0">
                <a:latin typeface="+mn-lt"/>
              </a:rPr>
            </a:br>
            <a:r>
              <a:rPr lang="de-CH" sz="3200" dirty="0">
                <a:latin typeface="+mn-lt"/>
              </a:rPr>
              <a:t>methodenspezifischen</a:t>
            </a:r>
            <a:r>
              <a:rPr lang="de-CH" sz="3200" dirty="0">
                <a:solidFill>
                  <a:schemeClr val="accent1">
                    <a:lumMod val="75000"/>
                  </a:schemeClr>
                </a:solidFill>
                <a:latin typeface="+mn-lt"/>
              </a:rPr>
              <a:t> </a:t>
            </a:r>
            <a:r>
              <a:rPr lang="de-CH" sz="3200" dirty="0">
                <a:solidFill>
                  <a:srgbClr val="000000"/>
                </a:solidFill>
                <a:latin typeface="+mn-lt"/>
              </a:rPr>
              <a:t>praktischen</a:t>
            </a:r>
            <a:r>
              <a:rPr lang="de-CH" sz="3200" dirty="0">
                <a:latin typeface="+mn-lt"/>
              </a:rPr>
              <a:t> Abschlussprüfung</a:t>
            </a:r>
            <a:r>
              <a:rPr lang="de-DE" sz="3200" dirty="0">
                <a:latin typeface="+mn-lt"/>
              </a:rPr>
              <a:t> </a:t>
            </a:r>
          </a:p>
          <a:p>
            <a:endParaRPr lang="de-DE" sz="1600" dirty="0">
              <a:latin typeface="+mn-lt"/>
            </a:endParaRPr>
          </a:p>
          <a:p>
            <a:pPr algn="ctr"/>
            <a:r>
              <a:rPr lang="de-DE" sz="2400" dirty="0">
                <a:latin typeface="+mn-lt"/>
              </a:rPr>
              <a:t>Bei Praxistätigkeit seit vor 2006: </a:t>
            </a:r>
          </a:p>
          <a:p>
            <a:pPr algn="ctr"/>
            <a:r>
              <a:rPr lang="de-DE" sz="2400" dirty="0">
                <a:latin typeface="+mn-lt"/>
              </a:rPr>
              <a:t>Kompensation Abschlussprüfung</a:t>
            </a:r>
          </a:p>
          <a:p>
            <a:pPr algn="ctr"/>
            <a:endParaRPr lang="de-DE" sz="2400" dirty="0">
              <a:latin typeface="+mn-lt"/>
            </a:endParaRPr>
          </a:p>
          <a:p>
            <a:pPr marL="2628900" lvl="5" indent="-342900">
              <a:buFont typeface="Wingdings" charset="2"/>
              <a:buChar char="Ø"/>
            </a:pPr>
            <a:endParaRPr lang="de-DE" sz="1000" dirty="0">
              <a:latin typeface="+mn-lt"/>
            </a:endParaRPr>
          </a:p>
        </p:txBody>
      </p:sp>
    </p:spTree>
    <p:extLst>
      <p:ext uri="{BB962C8B-B14F-4D97-AF65-F5344CB8AC3E}">
        <p14:creationId xmlns:p14="http://schemas.microsoft.com/office/powerpoint/2010/main" val="125653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287724" y="1496392"/>
            <a:ext cx="9350430" cy="4370427"/>
          </a:xfrm>
          <a:prstGeom prst="rect">
            <a:avLst/>
          </a:prstGeom>
          <a:solidFill>
            <a:srgbClr val="B9CDE5"/>
          </a:solidFill>
        </p:spPr>
        <p:txBody>
          <a:bodyPr wrap="square" rtlCol="0">
            <a:spAutoFit/>
          </a:bodyPr>
          <a:lstStyle/>
          <a:p>
            <a:pPr algn="ctr"/>
            <a:endParaRPr lang="de-CH" sz="1400" dirty="0"/>
          </a:p>
          <a:p>
            <a:pPr algn="ctr"/>
            <a:endParaRPr lang="de-CH" sz="1400" dirty="0"/>
          </a:p>
          <a:p>
            <a:pPr algn="ctr"/>
            <a:endParaRPr lang="de-CH" sz="1400" dirty="0"/>
          </a:p>
          <a:p>
            <a:pPr algn="ctr"/>
            <a:endParaRPr lang="de-CH" sz="1400" dirty="0"/>
          </a:p>
          <a:p>
            <a:pPr algn="ctr"/>
            <a:endParaRPr lang="de-CH" sz="1400" dirty="0"/>
          </a:p>
          <a:p>
            <a:pPr algn="ctr"/>
            <a:r>
              <a:rPr lang="de-CH" sz="3200" dirty="0">
                <a:latin typeface="+mn-lt"/>
              </a:rPr>
              <a:t>24 erhaltene Behandlungen </a:t>
            </a:r>
            <a:br>
              <a:rPr lang="de-CH" sz="2800" dirty="0">
                <a:latin typeface="+mn-lt"/>
              </a:rPr>
            </a:br>
            <a:endParaRPr lang="de-CH" sz="2800" dirty="0">
              <a:latin typeface="+mn-lt"/>
            </a:endParaRPr>
          </a:p>
          <a:p>
            <a:pPr algn="ctr"/>
            <a:endParaRPr lang="de-CH" sz="2800" dirty="0">
              <a:latin typeface="+mn-lt"/>
            </a:endParaRPr>
          </a:p>
          <a:p>
            <a:pPr algn="ctr"/>
            <a:r>
              <a:rPr lang="de-CH" sz="2800" dirty="0">
                <a:latin typeface="+mn-lt"/>
              </a:rPr>
              <a:t>als Klient / Klientin in der deklarierten KT-Methode</a:t>
            </a:r>
          </a:p>
          <a:p>
            <a:pPr algn="ctr"/>
            <a:r>
              <a:rPr lang="de-CH" sz="2800" dirty="0">
                <a:latin typeface="+mn-lt"/>
              </a:rPr>
              <a:t>(ab Ausbildungsbeginn)</a:t>
            </a:r>
          </a:p>
          <a:p>
            <a:pPr algn="ctr"/>
            <a:endParaRPr lang="de-CH" sz="2800" dirty="0">
              <a:latin typeface="+mn-lt"/>
            </a:endParaRPr>
          </a:p>
          <a:p>
            <a:pPr algn="ctr"/>
            <a:endParaRPr lang="de-DE" dirty="0"/>
          </a:p>
          <a:p>
            <a:pPr algn="ctr"/>
            <a:endParaRPr lang="de-DE" dirty="0">
              <a:effectLst/>
            </a:endParaRPr>
          </a:p>
        </p:txBody>
      </p:sp>
      <p:sp>
        <p:nvSpPr>
          <p:cNvPr id="6" name="Textfeld 5"/>
          <p:cNvSpPr txBox="1"/>
          <p:nvPr/>
        </p:nvSpPr>
        <p:spPr>
          <a:xfrm>
            <a:off x="272480" y="947110"/>
            <a:ext cx="9365674" cy="584775"/>
          </a:xfrm>
          <a:prstGeom prst="rect">
            <a:avLst/>
          </a:prstGeom>
          <a:solidFill>
            <a:schemeClr val="accent1">
              <a:lumMod val="20000"/>
              <a:lumOff val="80000"/>
            </a:schemeClr>
          </a:solidFill>
        </p:spPr>
        <p:txBody>
          <a:bodyPr wrap="square" rtlCol="0">
            <a:spAutoFit/>
          </a:bodyPr>
          <a:lstStyle/>
          <a:p>
            <a:pPr algn="ctr"/>
            <a:r>
              <a:rPr lang="de-DE" sz="3200" b="1" dirty="0">
                <a:latin typeface="GOTHAM BOOK" pitchFamily="2" charset="0"/>
              </a:rPr>
              <a:t>Methodenspezifischer Eigenprozess *</a:t>
            </a:r>
          </a:p>
        </p:txBody>
      </p:sp>
    </p:spTree>
    <p:extLst>
      <p:ext uri="{BB962C8B-B14F-4D97-AF65-F5344CB8AC3E}">
        <p14:creationId xmlns:p14="http://schemas.microsoft.com/office/powerpoint/2010/main" val="94626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90DC1-01C4-08ED-84DE-938EE47ECE86}"/>
            </a:ext>
          </a:extLst>
        </p:cNvPr>
        <p:cNvGrpSpPr/>
        <p:nvPr/>
      </p:nvGrpSpPr>
      <p:grpSpPr>
        <a:xfrm>
          <a:off x="0" y="0"/>
          <a:ext cx="0" cy="0"/>
          <a:chOff x="0" y="0"/>
          <a:chExt cx="0" cy="0"/>
        </a:xfrm>
      </p:grpSpPr>
      <p:sp>
        <p:nvSpPr>
          <p:cNvPr id="21506" name="Rectangle 10">
            <a:extLst>
              <a:ext uri="{FF2B5EF4-FFF2-40B4-BE49-F238E27FC236}">
                <a16:creationId xmlns:a16="http://schemas.microsoft.com/office/drawing/2014/main" id="{E7A3A5FE-1975-C6EA-6B5B-F78B62D8A7B0}"/>
              </a:ext>
            </a:extLst>
          </p:cNvPr>
          <p:cNvSpPr>
            <a:spLocks noGrp="1" noChangeArrowheads="1"/>
          </p:cNvSpPr>
          <p:nvPr>
            <p:ph idx="1"/>
          </p:nvPr>
        </p:nvSpPr>
        <p:spPr>
          <a:xfrm>
            <a:off x="495300" y="1916832"/>
            <a:ext cx="8915400" cy="3484984"/>
          </a:xfrm>
        </p:spPr>
        <p:txBody>
          <a:bodyPr>
            <a:normAutofit fontScale="92500" lnSpcReduction="10000"/>
          </a:bodyPr>
          <a:lstStyle/>
          <a:p>
            <a:pPr algn="ctr">
              <a:lnSpc>
                <a:spcPct val="115000"/>
              </a:lnSpc>
              <a:spcAft>
                <a:spcPts val="800"/>
              </a:spcAft>
              <a:buNone/>
            </a:pPr>
            <a:r>
              <a:rPr lang="fr-CH" sz="2600" kern="100" dirty="0">
                <a:latin typeface="+mn-lt"/>
                <a:ea typeface="Aptos" panose="020B0004020202020204" pitchFamily="34" charset="0"/>
                <a:cs typeface="Times New Roman" panose="02020603050405020304" pitchFamily="18" charset="0"/>
              </a:rPr>
              <a:t>Mein Name ist </a:t>
            </a:r>
            <a:r>
              <a:rPr lang="fr-CH" sz="2600" b="1" kern="100" dirty="0">
                <a:effectLst/>
                <a:latin typeface="+mn-lt"/>
                <a:ea typeface="Aptos" panose="020B0004020202020204" pitchFamily="34" charset="0"/>
                <a:cs typeface="Times New Roman" panose="02020603050405020304" pitchFamily="18" charset="0"/>
              </a:rPr>
              <a:t>Gregor Schraner </a:t>
            </a:r>
            <a:r>
              <a:rPr lang="fr-CH" sz="2600" kern="100" dirty="0">
                <a:effectLst/>
                <a:latin typeface="+mn-lt"/>
                <a:ea typeface="Aptos" panose="020B0004020202020204" pitchFamily="34" charset="0"/>
                <a:cs typeface="Times New Roman" panose="02020603050405020304" pitchFamily="18" charset="0"/>
              </a:rPr>
              <a:t>und ich bin Leiter Verfahren bei der OdA KT, unter </a:t>
            </a:r>
            <a:r>
              <a:rPr lang="fr-CH" sz="2600" kern="100" dirty="0" err="1">
                <a:effectLst/>
                <a:latin typeface="+mn-lt"/>
                <a:ea typeface="Aptos" panose="020B0004020202020204" pitchFamily="34" charset="0"/>
                <a:cs typeface="Times New Roman" panose="02020603050405020304" pitchFamily="18" charset="0"/>
              </a:rPr>
              <a:t>anderem</a:t>
            </a:r>
            <a:r>
              <a:rPr lang="fr-CH" sz="2600" kern="100" dirty="0">
                <a:effectLst/>
                <a:latin typeface="+mn-lt"/>
                <a:ea typeface="Aptos" panose="020B0004020202020204" pitchFamily="34" charset="0"/>
                <a:cs typeface="Times New Roman" panose="02020603050405020304" pitchFamily="18" charset="0"/>
              </a:rPr>
              <a:t> für das GWV BZ.</a:t>
            </a:r>
          </a:p>
          <a:p>
            <a:pPr algn="ctr">
              <a:lnSpc>
                <a:spcPct val="115000"/>
              </a:lnSpc>
              <a:spcAft>
                <a:spcPts val="800"/>
              </a:spcAft>
              <a:buNone/>
            </a:pPr>
            <a:endParaRPr lang="fr-CH" sz="2600" kern="100" dirty="0">
              <a:effectLst/>
              <a:latin typeface="+mn-lt"/>
              <a:ea typeface="Aptos" panose="020B0004020202020204" pitchFamily="34" charset="0"/>
              <a:cs typeface="Times New Roman" panose="02020603050405020304" pitchFamily="18" charset="0"/>
            </a:endParaRPr>
          </a:p>
          <a:p>
            <a:pPr algn="ctr">
              <a:lnSpc>
                <a:spcPct val="115000"/>
              </a:lnSpc>
              <a:spcAft>
                <a:spcPts val="800"/>
              </a:spcAft>
              <a:buNone/>
            </a:pPr>
            <a:r>
              <a:rPr lang="fr-CH" sz="2600" kern="100" dirty="0" err="1">
                <a:latin typeface="+mn-lt"/>
                <a:ea typeface="Aptos" panose="020B0004020202020204" pitchFamily="34" charset="0"/>
                <a:cs typeface="Times New Roman" panose="02020603050405020304" pitchFamily="18" charset="0"/>
              </a:rPr>
              <a:t>Falls</a:t>
            </a:r>
            <a:r>
              <a:rPr lang="fr-CH" sz="2600" kern="100" dirty="0">
                <a:latin typeface="+mn-lt"/>
                <a:ea typeface="Aptos" panose="020B0004020202020204" pitchFamily="34" charset="0"/>
                <a:cs typeface="Times New Roman" panose="02020603050405020304" pitchFamily="18" charset="0"/>
              </a:rPr>
              <a:t> Sie nach </a:t>
            </a:r>
            <a:r>
              <a:rPr lang="fr-CH" sz="2600" kern="100" dirty="0" err="1">
                <a:latin typeface="+mn-lt"/>
                <a:ea typeface="Aptos" panose="020B0004020202020204" pitchFamily="34" charset="0"/>
                <a:cs typeface="Times New Roman" panose="02020603050405020304" pitchFamily="18" charset="0"/>
              </a:rPr>
              <a:t>dieser</a:t>
            </a:r>
            <a:r>
              <a:rPr lang="fr-CH" sz="2600" kern="100" dirty="0">
                <a:latin typeface="+mn-lt"/>
                <a:ea typeface="Aptos" panose="020B0004020202020204" pitchFamily="34" charset="0"/>
                <a:cs typeface="Times New Roman" panose="02020603050405020304" pitchFamily="18" charset="0"/>
              </a:rPr>
              <a:t> </a:t>
            </a:r>
            <a:r>
              <a:rPr lang="fr-CH" sz="2600" kern="100" dirty="0" err="1">
                <a:latin typeface="+mn-lt"/>
                <a:ea typeface="Aptos" panose="020B0004020202020204" pitchFamily="34" charset="0"/>
                <a:cs typeface="Times New Roman" panose="02020603050405020304" pitchFamily="18" charset="0"/>
              </a:rPr>
              <a:t>Präsentation</a:t>
            </a:r>
            <a:r>
              <a:rPr lang="fr-CH" sz="2600" kern="100" dirty="0">
                <a:latin typeface="+mn-lt"/>
                <a:ea typeface="Aptos" panose="020B0004020202020204" pitchFamily="34" charset="0"/>
                <a:cs typeface="Times New Roman" panose="02020603050405020304" pitchFamily="18" charset="0"/>
              </a:rPr>
              <a:t> </a:t>
            </a:r>
            <a:r>
              <a:rPr lang="fr-CH" sz="2600" kern="100" dirty="0" err="1">
                <a:latin typeface="+mn-lt"/>
                <a:ea typeface="Aptos" panose="020B0004020202020204" pitchFamily="34" charset="0"/>
                <a:cs typeface="Times New Roman" panose="02020603050405020304" pitchFamily="18" charset="0"/>
              </a:rPr>
              <a:t>weitere</a:t>
            </a:r>
            <a:r>
              <a:rPr lang="fr-CH" sz="2600" kern="100" dirty="0">
                <a:latin typeface="+mn-lt"/>
                <a:ea typeface="Aptos" panose="020B0004020202020204" pitchFamily="34" charset="0"/>
                <a:cs typeface="Times New Roman" panose="02020603050405020304" pitchFamily="18" charset="0"/>
              </a:rPr>
              <a:t> Fragen haben, </a:t>
            </a:r>
            <a:r>
              <a:rPr lang="fr-CH" sz="2600" kern="100" dirty="0" err="1">
                <a:latin typeface="+mn-lt"/>
                <a:ea typeface="Aptos" panose="020B0004020202020204" pitchFamily="34" charset="0"/>
                <a:cs typeface="Times New Roman" panose="02020603050405020304" pitchFamily="18" charset="0"/>
              </a:rPr>
              <a:t>stehe</a:t>
            </a:r>
            <a:r>
              <a:rPr lang="fr-CH" sz="2600" kern="100" dirty="0">
                <a:latin typeface="+mn-lt"/>
                <a:ea typeface="Aptos" panose="020B0004020202020204" pitchFamily="34" charset="0"/>
                <a:cs typeface="Times New Roman" panose="02020603050405020304" pitchFamily="18" charset="0"/>
              </a:rPr>
              <a:t> ich Ihnen gerne zur Verfügung:</a:t>
            </a:r>
          </a:p>
          <a:p>
            <a:pPr algn="ctr">
              <a:lnSpc>
                <a:spcPct val="115000"/>
              </a:lnSpc>
              <a:spcAft>
                <a:spcPts val="800"/>
              </a:spcAft>
              <a:buNone/>
            </a:pPr>
            <a:r>
              <a:rPr lang="fr-CH" sz="2600" kern="100" dirty="0">
                <a:latin typeface="+mn-lt"/>
                <a:ea typeface="Aptos" panose="020B0004020202020204" pitchFamily="34" charset="0"/>
                <a:cs typeface="Times New Roman" panose="02020603050405020304" pitchFamily="18" charset="0"/>
                <a:hlinkClick r:id="rId3"/>
              </a:rPr>
              <a:t>gr</a:t>
            </a:r>
            <a:r>
              <a:rPr lang="fr-CH" sz="2600" kern="100" dirty="0">
                <a:effectLst/>
                <a:latin typeface="+mn-lt"/>
                <a:ea typeface="Aptos" panose="020B0004020202020204" pitchFamily="34" charset="0"/>
                <a:cs typeface="Times New Roman" panose="02020603050405020304" pitchFamily="18" charset="0"/>
                <a:hlinkClick r:id="rId3"/>
              </a:rPr>
              <a:t>egor.sc</a:t>
            </a:r>
            <a:r>
              <a:rPr lang="fr-CH" sz="2600" kern="100" dirty="0">
                <a:latin typeface="+mn-lt"/>
                <a:ea typeface="Aptos" panose="020B0004020202020204" pitchFamily="34" charset="0"/>
                <a:cs typeface="Times New Roman" panose="02020603050405020304" pitchFamily="18" charset="0"/>
                <a:hlinkClick r:id="rId3"/>
              </a:rPr>
              <a:t>hraner@oda-kt.ch</a:t>
            </a:r>
            <a:r>
              <a:rPr lang="fr-CH" sz="2600" kern="100" dirty="0">
                <a:latin typeface="+mn-lt"/>
                <a:ea typeface="Aptos" panose="020B0004020202020204" pitchFamily="34" charset="0"/>
                <a:cs typeface="Times New Roman" panose="02020603050405020304" pitchFamily="18" charset="0"/>
              </a:rPr>
              <a:t> </a:t>
            </a:r>
            <a:endParaRPr lang="de-CH" sz="2600" kern="100" dirty="0">
              <a:effectLst/>
              <a:latin typeface="+mn-lt"/>
              <a:ea typeface="Aptos" panose="020B0004020202020204" pitchFamily="34" charset="0"/>
              <a:cs typeface="Times New Roman" panose="02020603050405020304" pitchFamily="18" charset="0"/>
            </a:endParaRPr>
          </a:p>
          <a:p>
            <a:pPr marL="0" indent="0" algn="ctr">
              <a:lnSpc>
                <a:spcPct val="115000"/>
              </a:lnSpc>
              <a:spcAft>
                <a:spcPts val="800"/>
              </a:spcAft>
              <a:buNone/>
            </a:pPr>
            <a:r>
              <a:rPr lang="fr-CH" sz="2400" kern="100" dirty="0">
                <a:effectLst/>
                <a:latin typeface="Aptos" panose="020B0004020202020204" pitchFamily="34" charset="0"/>
                <a:ea typeface="Aptos" panose="020B0004020202020204" pitchFamily="34" charset="0"/>
                <a:cs typeface="Times New Roman" panose="02020603050405020304" pitchFamily="18" charset="0"/>
              </a:rPr>
              <a:t>        </a:t>
            </a:r>
            <a:endParaRPr lang="fr-CH" sz="2800" dirty="0">
              <a:latin typeface="Calibri (Headings)"/>
              <a:cs typeface="Arial"/>
            </a:endParaRPr>
          </a:p>
        </p:txBody>
      </p:sp>
      <p:sp>
        <p:nvSpPr>
          <p:cNvPr id="3" name="Foliennummernplatzhalter 2">
            <a:extLst>
              <a:ext uri="{FF2B5EF4-FFF2-40B4-BE49-F238E27FC236}">
                <a16:creationId xmlns:a16="http://schemas.microsoft.com/office/drawing/2014/main" id="{65893A7B-7FD5-F8AF-8BDC-8C61533E9B22}"/>
              </a:ext>
            </a:extLst>
          </p:cNvPr>
          <p:cNvSpPr>
            <a:spLocks noGrp="1"/>
          </p:cNvSpPr>
          <p:nvPr>
            <p:ph type="sldNum" sz="quarter" idx="12"/>
          </p:nvPr>
        </p:nvSpPr>
        <p:spPr/>
        <p:txBody>
          <a:bodyPr/>
          <a:lstStyle/>
          <a:p>
            <a:fld id="{BF4A088D-D6FD-8246-8EC1-059C2A09D4E7}" type="slidenum">
              <a:rPr lang="de-DE" smtClean="0"/>
              <a:t>2</a:t>
            </a:fld>
            <a:endParaRPr lang="de-DE"/>
          </a:p>
        </p:txBody>
      </p:sp>
      <p:sp>
        <p:nvSpPr>
          <p:cNvPr id="5" name="Text Placeholder 4">
            <a:extLst>
              <a:ext uri="{FF2B5EF4-FFF2-40B4-BE49-F238E27FC236}">
                <a16:creationId xmlns:a16="http://schemas.microsoft.com/office/drawing/2014/main" id="{C15A941D-0200-D54E-C126-54F7A448821F}"/>
              </a:ext>
            </a:extLst>
          </p:cNvPr>
          <p:cNvSpPr>
            <a:spLocks noGrp="1"/>
          </p:cNvSpPr>
          <p:nvPr>
            <p:ph type="body" sz="quarter" idx="13"/>
          </p:nvPr>
        </p:nvSpPr>
        <p:spPr>
          <a:xfrm>
            <a:off x="1964531" y="260648"/>
            <a:ext cx="5976938" cy="598488"/>
          </a:xfrm>
        </p:spPr>
        <p:txBody>
          <a:bodyPr>
            <a:normAutofit/>
          </a:bodyPr>
          <a:lstStyle/>
          <a:p>
            <a:r>
              <a:rPr lang="en-GB" sz="2800" dirty="0"/>
              <a:t>Über </a:t>
            </a:r>
            <a:r>
              <a:rPr lang="en-GB" sz="2800" dirty="0" err="1"/>
              <a:t>mich</a:t>
            </a:r>
            <a:r>
              <a:rPr lang="en-GB" sz="2800" dirty="0"/>
              <a:t>  </a:t>
            </a:r>
          </a:p>
        </p:txBody>
      </p:sp>
    </p:spTree>
    <p:extLst>
      <p:ext uri="{BB962C8B-B14F-4D97-AF65-F5344CB8AC3E}">
        <p14:creationId xmlns:p14="http://schemas.microsoft.com/office/powerpoint/2010/main" val="4292034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7793" y="1405577"/>
            <a:ext cx="9228353" cy="3262432"/>
          </a:xfrm>
          <a:prstGeom prst="rect">
            <a:avLst/>
          </a:prstGeom>
          <a:solidFill>
            <a:schemeClr val="accent1">
              <a:lumMod val="40000"/>
              <a:lumOff val="60000"/>
            </a:schemeClr>
          </a:solidFill>
        </p:spPr>
        <p:txBody>
          <a:bodyPr wrap="square" rtlCol="0">
            <a:spAutoFit/>
          </a:bodyPr>
          <a:lstStyle/>
          <a:p>
            <a:endParaRPr lang="de-CH" sz="1000" dirty="0"/>
          </a:p>
          <a:p>
            <a:pPr algn="ctr"/>
            <a:r>
              <a:rPr lang="de-CH" sz="3200" dirty="0">
                <a:latin typeface="+mn-lt"/>
              </a:rPr>
              <a:t>Selbstdeklaration von 250 </a:t>
            </a:r>
            <a:r>
              <a:rPr lang="de-CH" sz="3200" dirty="0" err="1">
                <a:latin typeface="+mn-lt"/>
              </a:rPr>
              <a:t>KlientInnen</a:t>
            </a:r>
            <a:r>
              <a:rPr lang="de-CH" sz="3200" dirty="0">
                <a:latin typeface="+mn-lt"/>
              </a:rPr>
              <a:t>- oder Praktikumsstunden</a:t>
            </a:r>
          </a:p>
          <a:p>
            <a:pPr algn="ctr"/>
            <a:br>
              <a:rPr lang="de-DE" sz="2400" dirty="0">
                <a:latin typeface="+mn-lt"/>
              </a:rPr>
            </a:br>
            <a:r>
              <a:rPr lang="de-DE" sz="2400" dirty="0">
                <a:latin typeface="+mn-lt"/>
              </a:rPr>
              <a:t>anrechenbar sind </a:t>
            </a:r>
            <a:r>
              <a:rPr lang="de-DE" sz="2400" dirty="0" err="1">
                <a:latin typeface="+mn-lt"/>
              </a:rPr>
              <a:t>KlientInnenstunden</a:t>
            </a:r>
            <a:r>
              <a:rPr lang="de-DE" sz="2400" dirty="0">
                <a:latin typeface="+mn-lt"/>
              </a:rPr>
              <a:t> ab Ausbildungsabschluss sowie</a:t>
            </a:r>
          </a:p>
          <a:p>
            <a:pPr algn="ctr"/>
            <a:r>
              <a:rPr lang="de-DE" sz="2400" dirty="0">
                <a:latin typeface="+mn-lt"/>
              </a:rPr>
              <a:t>Praktikumsstunden aus der Ausbildung </a:t>
            </a:r>
            <a:br>
              <a:rPr lang="de-DE" sz="2400" dirty="0">
                <a:latin typeface="+mn-lt"/>
              </a:rPr>
            </a:br>
            <a:endParaRPr lang="de-DE" sz="1200" dirty="0">
              <a:latin typeface="+mn-lt"/>
            </a:endParaRPr>
          </a:p>
          <a:p>
            <a:r>
              <a:rPr lang="de-DE" sz="2400" dirty="0">
                <a:latin typeface="+mn-lt"/>
              </a:rPr>
              <a:t>			</a:t>
            </a:r>
          </a:p>
          <a:p>
            <a:r>
              <a:rPr lang="de-DE" sz="2400" dirty="0">
                <a:latin typeface="+mn-lt"/>
              </a:rPr>
              <a:t>			</a:t>
            </a:r>
            <a:endParaRPr lang="de-DE" sz="2400" dirty="0">
              <a:solidFill>
                <a:srgbClr val="000000"/>
              </a:solidFill>
              <a:latin typeface="+mn-lt"/>
            </a:endParaRPr>
          </a:p>
        </p:txBody>
      </p:sp>
      <p:sp>
        <p:nvSpPr>
          <p:cNvPr id="4" name="Textfeld 3"/>
          <p:cNvSpPr txBox="1"/>
          <p:nvPr/>
        </p:nvSpPr>
        <p:spPr>
          <a:xfrm>
            <a:off x="339854" y="836712"/>
            <a:ext cx="9226292" cy="584776"/>
          </a:xfrm>
          <a:prstGeom prst="rect">
            <a:avLst/>
          </a:prstGeom>
          <a:solidFill>
            <a:srgbClr val="DCE6F2"/>
          </a:solidFill>
        </p:spPr>
        <p:txBody>
          <a:bodyPr wrap="square" rtlCol="0">
            <a:spAutoFit/>
          </a:bodyPr>
          <a:lstStyle/>
          <a:p>
            <a:pPr algn="ctr"/>
            <a:r>
              <a:rPr lang="de-DE" sz="3200" b="1" dirty="0" err="1">
                <a:latin typeface="GOTHAM BOOK" pitchFamily="2" charset="0"/>
              </a:rPr>
              <a:t>KlientInnenstunden</a:t>
            </a:r>
            <a:r>
              <a:rPr lang="de-DE" sz="3200" b="1" dirty="0">
                <a:latin typeface="GOTHAM BOOK" pitchFamily="2" charset="0"/>
              </a:rPr>
              <a:t> / Praktikum *</a:t>
            </a:r>
          </a:p>
        </p:txBody>
      </p:sp>
    </p:spTree>
    <p:extLst>
      <p:ext uri="{BB962C8B-B14F-4D97-AF65-F5344CB8AC3E}">
        <p14:creationId xmlns:p14="http://schemas.microsoft.com/office/powerpoint/2010/main" val="109317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0" y="0"/>
            <a:ext cx="9907200" cy="126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de-DE" sz="3200" dirty="0">
                <a:solidFill>
                  <a:srgbClr val="0086CA"/>
                </a:solidFill>
                <a:latin typeface="Gotham medium"/>
                <a:cs typeface="Arial"/>
              </a:rPr>
              <a:t>Tronc Commun KT</a:t>
            </a:r>
          </a:p>
        </p:txBody>
      </p:sp>
      <p:pic>
        <p:nvPicPr>
          <p:cNvPr id="2" name="Bild 1" descr="Bildschirmfoto 2014-03-27 um 17.42.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08" y="1132235"/>
            <a:ext cx="7572834" cy="5589240"/>
          </a:xfrm>
          <a:prstGeom prst="rect">
            <a:avLst/>
          </a:prstGeom>
        </p:spPr>
      </p:pic>
      <p:sp>
        <p:nvSpPr>
          <p:cNvPr id="6" name="Foliennummernplatzhalter 5"/>
          <p:cNvSpPr>
            <a:spLocks noGrp="1"/>
          </p:cNvSpPr>
          <p:nvPr>
            <p:ph type="sldNum" sz="quarter" idx="12"/>
          </p:nvPr>
        </p:nvSpPr>
        <p:spPr/>
        <p:txBody>
          <a:bodyPr/>
          <a:lstStyle/>
          <a:p>
            <a:fld id="{BF4A088D-D6FD-8246-8EC1-059C2A09D4E7}" type="slidenum">
              <a:rPr lang="de-DE" smtClean="0"/>
              <a:t>21</a:t>
            </a:fld>
            <a:endParaRPr lang="de-DE" dirty="0"/>
          </a:p>
        </p:txBody>
      </p:sp>
    </p:spTree>
    <p:extLst>
      <p:ext uri="{BB962C8B-B14F-4D97-AF65-F5344CB8AC3E}">
        <p14:creationId xmlns:p14="http://schemas.microsoft.com/office/powerpoint/2010/main" val="3048290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0E284-1E08-6456-02C6-76ECAA1D7D97}"/>
              </a:ext>
            </a:extLst>
          </p:cNvPr>
          <p:cNvSpPr>
            <a:spLocks noGrp="1"/>
          </p:cNvSpPr>
          <p:nvPr>
            <p:ph type="title"/>
          </p:nvPr>
        </p:nvSpPr>
        <p:spPr/>
        <p:txBody>
          <a:bodyPr>
            <a:normAutofit/>
          </a:bodyPr>
          <a:lstStyle/>
          <a:p>
            <a:pPr algn="l"/>
            <a:r>
              <a:rPr lang="de-CH" sz="2800" b="1" dirty="0">
                <a:solidFill>
                  <a:srgbClr val="0070C0"/>
                </a:solidFill>
                <a:latin typeface="+mj-lt"/>
              </a:rPr>
              <a:t>                    </a:t>
            </a:r>
            <a:r>
              <a:rPr lang="de-CH" sz="2800" b="1" dirty="0" err="1">
                <a:solidFill>
                  <a:srgbClr val="0070C0"/>
                </a:solidFill>
                <a:latin typeface="+mj-lt"/>
              </a:rPr>
              <a:t>Tronc</a:t>
            </a:r>
            <a:r>
              <a:rPr lang="de-CH" sz="2800" b="1" dirty="0">
                <a:solidFill>
                  <a:srgbClr val="0070C0"/>
                </a:solidFill>
                <a:latin typeface="+mj-lt"/>
              </a:rPr>
              <a:t> Commun KT</a:t>
            </a:r>
          </a:p>
        </p:txBody>
      </p:sp>
      <p:sp>
        <p:nvSpPr>
          <p:cNvPr id="3" name="Inhaltsplatzhalter 2">
            <a:extLst>
              <a:ext uri="{FF2B5EF4-FFF2-40B4-BE49-F238E27FC236}">
                <a16:creationId xmlns:a16="http://schemas.microsoft.com/office/drawing/2014/main" id="{B0C76E3F-A84C-4287-4CEA-F7AE34AD9F2F}"/>
              </a:ext>
            </a:extLst>
          </p:cNvPr>
          <p:cNvSpPr>
            <a:spLocks noGrp="1"/>
          </p:cNvSpPr>
          <p:nvPr>
            <p:ph idx="1"/>
          </p:nvPr>
        </p:nvSpPr>
        <p:spPr/>
        <p:txBody>
          <a:bodyPr/>
          <a:lstStyle/>
          <a:p>
            <a:endParaRPr lang="de-CH" dirty="0">
              <a:hlinkClick r:id="rId3"/>
            </a:endParaRPr>
          </a:p>
          <a:p>
            <a:endParaRPr lang="de-CH" dirty="0">
              <a:hlinkClick r:id="rId3"/>
            </a:endParaRPr>
          </a:p>
          <a:p>
            <a:r>
              <a:rPr lang="de-CH" sz="2400" dirty="0">
                <a:hlinkClick r:id="rId3"/>
              </a:rPr>
              <a:t>https://www.oda-kt.ch/fileadmin/user_upload/pdf/D/Reglemente/230607_Tronc_Commun_KT_de.pdf</a:t>
            </a:r>
            <a:r>
              <a:rPr lang="de-CH" sz="2400" dirty="0"/>
              <a:t> </a:t>
            </a:r>
          </a:p>
        </p:txBody>
      </p:sp>
      <p:sp>
        <p:nvSpPr>
          <p:cNvPr id="4" name="Foliennummernplatzhalter 3">
            <a:extLst>
              <a:ext uri="{FF2B5EF4-FFF2-40B4-BE49-F238E27FC236}">
                <a16:creationId xmlns:a16="http://schemas.microsoft.com/office/drawing/2014/main" id="{31F2EC96-E426-5D2C-EE5C-A0E69A5B4487}"/>
              </a:ext>
            </a:extLst>
          </p:cNvPr>
          <p:cNvSpPr>
            <a:spLocks noGrp="1"/>
          </p:cNvSpPr>
          <p:nvPr>
            <p:ph type="sldNum" sz="quarter" idx="12"/>
          </p:nvPr>
        </p:nvSpPr>
        <p:spPr/>
        <p:txBody>
          <a:bodyPr/>
          <a:lstStyle/>
          <a:p>
            <a:fld id="{77EFDFF3-D3F7-E44E-B187-E043F244B7C6}" type="slidenum">
              <a:rPr lang="de-DE" smtClean="0"/>
              <a:t>22</a:t>
            </a:fld>
            <a:endParaRPr lang="de-DE" dirty="0"/>
          </a:p>
        </p:txBody>
      </p:sp>
    </p:spTree>
    <p:extLst>
      <p:ext uri="{BB962C8B-B14F-4D97-AF65-F5344CB8AC3E}">
        <p14:creationId xmlns:p14="http://schemas.microsoft.com/office/powerpoint/2010/main" val="1097079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AF7DC-6214-2B71-6621-D47194FCD918}"/>
              </a:ext>
            </a:extLst>
          </p:cNvPr>
          <p:cNvSpPr>
            <a:spLocks noGrp="1"/>
          </p:cNvSpPr>
          <p:nvPr>
            <p:ph type="title"/>
          </p:nvPr>
        </p:nvSpPr>
        <p:spPr/>
        <p:txBody>
          <a:bodyPr/>
          <a:lstStyle/>
          <a:p>
            <a:pPr algn="l"/>
            <a:r>
              <a:rPr lang="de-CH" sz="3200" b="1" dirty="0">
                <a:solidFill>
                  <a:srgbClr val="0070C0"/>
                </a:solidFill>
                <a:latin typeface="+mj-lt"/>
              </a:rPr>
              <a:t>              Übergangsbestimmungen</a:t>
            </a:r>
            <a:r>
              <a:rPr lang="de-CH" dirty="0"/>
              <a:t> </a:t>
            </a:r>
          </a:p>
        </p:txBody>
      </p:sp>
      <p:sp>
        <p:nvSpPr>
          <p:cNvPr id="3" name="Inhaltsplatzhalter 2">
            <a:extLst>
              <a:ext uri="{FF2B5EF4-FFF2-40B4-BE49-F238E27FC236}">
                <a16:creationId xmlns:a16="http://schemas.microsoft.com/office/drawing/2014/main" id="{D4215CB6-755F-94A8-C9F3-5733183303B0}"/>
              </a:ext>
            </a:extLst>
          </p:cNvPr>
          <p:cNvSpPr>
            <a:spLocks noGrp="1"/>
          </p:cNvSpPr>
          <p:nvPr>
            <p:ph idx="1"/>
          </p:nvPr>
        </p:nvSpPr>
        <p:spPr/>
        <p:txBody>
          <a:bodyPr/>
          <a:lstStyle/>
          <a:p>
            <a:endParaRPr lang="de-CH" dirty="0"/>
          </a:p>
          <a:p>
            <a:endParaRPr lang="de-CH" dirty="0"/>
          </a:p>
          <a:p>
            <a:r>
              <a:rPr lang="de-CH" dirty="0"/>
              <a:t>Vollständige Kompensation des Tronc Commun KT mit einer Registrierung </a:t>
            </a:r>
            <a:r>
              <a:rPr lang="de-CH" b="1" dirty="0"/>
              <a:t>VOR</a:t>
            </a:r>
            <a:r>
              <a:rPr lang="de-CH" dirty="0"/>
              <a:t> der Aufnahme der Methode in die Prüfungsordnung HFP während einer Übergangsfrist von 7 Jahren</a:t>
            </a:r>
          </a:p>
        </p:txBody>
      </p:sp>
      <p:sp>
        <p:nvSpPr>
          <p:cNvPr id="4" name="Foliennummernplatzhalter 3">
            <a:extLst>
              <a:ext uri="{FF2B5EF4-FFF2-40B4-BE49-F238E27FC236}">
                <a16:creationId xmlns:a16="http://schemas.microsoft.com/office/drawing/2014/main" id="{B275026E-CA8A-8A1F-A1BA-32B82FDE5186}"/>
              </a:ext>
            </a:extLst>
          </p:cNvPr>
          <p:cNvSpPr>
            <a:spLocks noGrp="1"/>
          </p:cNvSpPr>
          <p:nvPr>
            <p:ph type="sldNum" sz="quarter" idx="12"/>
          </p:nvPr>
        </p:nvSpPr>
        <p:spPr/>
        <p:txBody>
          <a:bodyPr/>
          <a:lstStyle/>
          <a:p>
            <a:fld id="{77EFDFF3-D3F7-E44E-B187-E043F244B7C6}" type="slidenum">
              <a:rPr lang="de-DE" smtClean="0"/>
              <a:t>23</a:t>
            </a:fld>
            <a:endParaRPr lang="de-DE" dirty="0"/>
          </a:p>
        </p:txBody>
      </p:sp>
    </p:spTree>
    <p:extLst>
      <p:ext uri="{BB962C8B-B14F-4D97-AF65-F5344CB8AC3E}">
        <p14:creationId xmlns:p14="http://schemas.microsoft.com/office/powerpoint/2010/main" val="369349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77EFDFF3-D3F7-E44E-B187-E043F244B7C6}" type="slidenum">
              <a:rPr lang="de-DE" smtClean="0"/>
              <a:t>24</a:t>
            </a:fld>
            <a:endParaRPr lang="de-DE" dirty="0"/>
          </a:p>
        </p:txBody>
      </p:sp>
      <p:sp>
        <p:nvSpPr>
          <p:cNvPr id="6" name="Text Placeholder 5">
            <a:extLst>
              <a:ext uri="{FF2B5EF4-FFF2-40B4-BE49-F238E27FC236}">
                <a16:creationId xmlns:a16="http://schemas.microsoft.com/office/drawing/2014/main" id="{8F02CCD8-CF3A-B006-51BA-3FAA78E58CAA}"/>
              </a:ext>
            </a:extLst>
          </p:cNvPr>
          <p:cNvSpPr>
            <a:spLocks noGrp="1"/>
          </p:cNvSpPr>
          <p:nvPr>
            <p:ph type="body" sz="quarter" idx="13"/>
          </p:nvPr>
        </p:nvSpPr>
        <p:spPr>
          <a:xfrm>
            <a:off x="1964530" y="260648"/>
            <a:ext cx="7446169" cy="598488"/>
          </a:xfrm>
        </p:spPr>
        <p:txBody>
          <a:bodyPr/>
          <a:lstStyle/>
          <a:p>
            <a:r>
              <a:rPr lang="en-GB" sz="2800" dirty="0" err="1"/>
              <a:t>Zusammenfassung</a:t>
            </a:r>
            <a:r>
              <a:rPr lang="en-GB" sz="2800" dirty="0"/>
              <a:t> der </a:t>
            </a:r>
            <a:r>
              <a:rPr lang="en-GB" sz="2800" dirty="0" err="1"/>
              <a:t>formalen</a:t>
            </a:r>
            <a:r>
              <a:rPr lang="en-GB" sz="2800" dirty="0"/>
              <a:t> </a:t>
            </a:r>
            <a:r>
              <a:rPr lang="en-GB" sz="2800" dirty="0" err="1"/>
              <a:t>Nachweise</a:t>
            </a:r>
            <a:endParaRPr lang="en-GB" sz="2800" dirty="0"/>
          </a:p>
        </p:txBody>
      </p:sp>
      <p:sp>
        <p:nvSpPr>
          <p:cNvPr id="7" name="Textfeld 1">
            <a:extLst>
              <a:ext uri="{FF2B5EF4-FFF2-40B4-BE49-F238E27FC236}">
                <a16:creationId xmlns:a16="http://schemas.microsoft.com/office/drawing/2014/main" id="{CCABE7BE-9490-AFA5-1CF3-7D008421F122}"/>
              </a:ext>
            </a:extLst>
          </p:cNvPr>
          <p:cNvSpPr txBox="1"/>
          <p:nvPr/>
        </p:nvSpPr>
        <p:spPr>
          <a:xfrm>
            <a:off x="416496" y="1834108"/>
            <a:ext cx="8712968" cy="3189784"/>
          </a:xfrm>
          <a:prstGeom prst="rect">
            <a:avLst/>
          </a:prstGeom>
          <a:noFill/>
        </p:spPr>
        <p:txBody>
          <a:bodyPr wrap="square" rtlCol="0">
            <a:spAutoFit/>
          </a:bodyPr>
          <a:lstStyle/>
          <a:p>
            <a:pPr marL="457200" indent="-457200" algn="just" defTabSz="457200">
              <a:lnSpc>
                <a:spcPct val="120000"/>
              </a:lnSpc>
              <a:spcBef>
                <a:spcPct val="20000"/>
              </a:spcBef>
              <a:spcAft>
                <a:spcPts val="1200"/>
              </a:spcAft>
              <a:buClr>
                <a:srgbClr val="008CCE"/>
              </a:buClr>
              <a:buFont typeface="Arial" panose="020B0604020202020204" pitchFamily="34" charset="0"/>
              <a:buChar char="•"/>
            </a:pPr>
            <a:r>
              <a:rPr lang="fr-FR" sz="2400" dirty="0" err="1">
                <a:latin typeface="+mn-lt"/>
                <a:cs typeface="+mn-cs"/>
              </a:rPr>
              <a:t>Mindestens</a:t>
            </a:r>
            <a:r>
              <a:rPr lang="fr-FR" sz="2400" dirty="0">
                <a:latin typeface="+mn-lt"/>
                <a:cs typeface="+mn-cs"/>
              </a:rPr>
              <a:t> 500 h Aus- und </a:t>
            </a:r>
            <a:r>
              <a:rPr lang="fr-FR" sz="2400" dirty="0" err="1">
                <a:latin typeface="+mn-lt"/>
                <a:cs typeface="+mn-cs"/>
              </a:rPr>
              <a:t>Weiterbildungen</a:t>
            </a:r>
            <a:r>
              <a:rPr lang="fr-FR" sz="2400" dirty="0">
                <a:latin typeface="+mn-lt"/>
                <a:cs typeface="+mn-cs"/>
              </a:rPr>
              <a:t> in der Methode</a:t>
            </a:r>
          </a:p>
          <a:p>
            <a:pPr marL="457200" indent="-457200" algn="just" defTabSz="457200">
              <a:lnSpc>
                <a:spcPct val="120000"/>
              </a:lnSpc>
              <a:spcBef>
                <a:spcPct val="20000"/>
              </a:spcBef>
              <a:spcAft>
                <a:spcPts val="1200"/>
              </a:spcAft>
              <a:buClr>
                <a:srgbClr val="008CCE"/>
              </a:buClr>
              <a:buFont typeface="Arial" panose="020B0604020202020204" pitchFamily="34" charset="0"/>
              <a:buChar char="•"/>
            </a:pPr>
            <a:r>
              <a:rPr lang="fr-FR" sz="2400" dirty="0" err="1">
                <a:latin typeface="+mn-lt"/>
                <a:cs typeface="+mn-cs"/>
              </a:rPr>
              <a:t>Praktische</a:t>
            </a:r>
            <a:r>
              <a:rPr lang="fr-FR" sz="2400" dirty="0">
                <a:latin typeface="+mn-lt"/>
                <a:cs typeface="+mn-cs"/>
              </a:rPr>
              <a:t> Abschlussprüfung</a:t>
            </a:r>
          </a:p>
          <a:p>
            <a:pPr marL="457200" indent="-457200" algn="just" defTabSz="457200">
              <a:lnSpc>
                <a:spcPct val="120000"/>
              </a:lnSpc>
              <a:spcBef>
                <a:spcPct val="20000"/>
              </a:spcBef>
              <a:spcAft>
                <a:spcPts val="1200"/>
              </a:spcAft>
              <a:buClr>
                <a:srgbClr val="008CCE"/>
              </a:buClr>
              <a:buFont typeface="Arial" panose="020B0604020202020204" pitchFamily="34" charset="0"/>
              <a:buChar char="•"/>
            </a:pPr>
            <a:r>
              <a:rPr lang="fr-FR" sz="2400" dirty="0">
                <a:latin typeface="+mn-lt"/>
                <a:cs typeface="+mn-cs"/>
              </a:rPr>
              <a:t>24 </a:t>
            </a:r>
            <a:r>
              <a:rPr lang="fr-FR" sz="2400" dirty="0" err="1">
                <a:latin typeface="+mn-lt"/>
                <a:cs typeface="+mn-cs"/>
              </a:rPr>
              <a:t>erhaltene</a:t>
            </a:r>
            <a:r>
              <a:rPr lang="fr-FR" sz="2400" dirty="0">
                <a:latin typeface="+mn-lt"/>
                <a:cs typeface="+mn-cs"/>
              </a:rPr>
              <a:t> Behandlungen als Klient</a:t>
            </a:r>
          </a:p>
          <a:p>
            <a:pPr marL="457200" indent="-457200" algn="just" defTabSz="457200">
              <a:lnSpc>
                <a:spcPct val="120000"/>
              </a:lnSpc>
              <a:spcBef>
                <a:spcPct val="20000"/>
              </a:spcBef>
              <a:spcAft>
                <a:spcPts val="1200"/>
              </a:spcAft>
              <a:buClr>
                <a:srgbClr val="008CCE"/>
              </a:buClr>
              <a:buFont typeface="Arial" panose="020B0604020202020204" pitchFamily="34" charset="0"/>
              <a:buChar char="•"/>
            </a:pPr>
            <a:r>
              <a:rPr lang="fr-FR" sz="2400" dirty="0">
                <a:latin typeface="+mn-lt"/>
                <a:cs typeface="+mn-cs"/>
              </a:rPr>
              <a:t>250h Klientenbehandlungen </a:t>
            </a:r>
            <a:r>
              <a:rPr lang="fr-FR" sz="2400" dirty="0" err="1">
                <a:latin typeface="+mn-lt"/>
                <a:cs typeface="+mn-cs"/>
              </a:rPr>
              <a:t>oder</a:t>
            </a:r>
            <a:r>
              <a:rPr lang="fr-FR" sz="2400" dirty="0">
                <a:latin typeface="+mn-lt"/>
                <a:cs typeface="+mn-cs"/>
              </a:rPr>
              <a:t> </a:t>
            </a:r>
            <a:r>
              <a:rPr lang="fr-FR" sz="2400" dirty="0" err="1">
                <a:latin typeface="+mn-lt"/>
                <a:cs typeface="+mn-cs"/>
              </a:rPr>
              <a:t>Praktikum</a:t>
            </a:r>
            <a:endParaRPr lang="fr-FR" sz="2400" dirty="0">
              <a:latin typeface="+mn-lt"/>
              <a:cs typeface="+mn-cs"/>
            </a:endParaRPr>
          </a:p>
          <a:p>
            <a:pPr marL="457200" indent="-457200" algn="just" defTabSz="457200">
              <a:lnSpc>
                <a:spcPct val="120000"/>
              </a:lnSpc>
              <a:spcBef>
                <a:spcPct val="20000"/>
              </a:spcBef>
              <a:spcAft>
                <a:spcPts val="1200"/>
              </a:spcAft>
              <a:buClr>
                <a:srgbClr val="008CCE"/>
              </a:buClr>
              <a:buFont typeface="Arial" panose="020B0604020202020204" pitchFamily="34" charset="0"/>
              <a:buChar char="•"/>
            </a:pPr>
            <a:r>
              <a:rPr lang="fr-FR" sz="2400" dirty="0">
                <a:latin typeface="+mn-lt"/>
                <a:cs typeface="+mn-cs"/>
              </a:rPr>
              <a:t>340h Tronc Commun </a:t>
            </a:r>
          </a:p>
        </p:txBody>
      </p:sp>
    </p:spTree>
    <p:extLst>
      <p:ext uri="{BB962C8B-B14F-4D97-AF65-F5344CB8AC3E}">
        <p14:creationId xmlns:p14="http://schemas.microsoft.com/office/powerpoint/2010/main" val="681498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20243BF-BD6B-BC42-A82C-E1E272BAF0B2}"/>
              </a:ext>
            </a:extLst>
          </p:cNvPr>
          <p:cNvSpPr>
            <a:spLocks noGrp="1"/>
          </p:cNvSpPr>
          <p:nvPr>
            <p:ph idx="1"/>
          </p:nvPr>
        </p:nvSpPr>
        <p:spPr/>
        <p:txBody>
          <a:bodyPr/>
          <a:lstStyle/>
          <a:p>
            <a:endParaRPr lang="fr-FR" sz="2400" dirty="0"/>
          </a:p>
          <a:p>
            <a:r>
              <a:rPr lang="de-DE" sz="2400" dirty="0"/>
              <a:t>Vor dem eigentlichen GWV bietet die OdA Kt eine Vorprüfung der formalen Anforderungen an, d. h. der Ausbildung in der Methode und des Tronc Commun KT.</a:t>
            </a:r>
          </a:p>
          <a:p>
            <a:pPr marL="0" indent="0">
              <a:buNone/>
            </a:pPr>
            <a:endParaRPr lang="fr-FR" sz="2400" dirty="0"/>
          </a:p>
          <a:p>
            <a:r>
              <a:rPr lang="de-DE" sz="2400" dirty="0"/>
              <a:t>Füllen Sie dazu das auf der Website verfügbare Nachweisdokument aus und senden Sie es mit allen Belegen an </a:t>
            </a:r>
            <a:r>
              <a:rPr lang="de-DE" sz="2400" dirty="0">
                <a:hlinkClick r:id="rId3"/>
              </a:rPr>
              <a:t>gwv@oda-kt.ch</a:t>
            </a:r>
            <a:r>
              <a:rPr lang="de-DE" sz="2400" dirty="0"/>
              <a:t> </a:t>
            </a:r>
          </a:p>
          <a:p>
            <a:pPr marL="0" indent="0">
              <a:buNone/>
            </a:pPr>
            <a:endParaRPr lang="fr-FR" sz="2400" dirty="0"/>
          </a:p>
          <a:p>
            <a:r>
              <a:rPr lang="de-DE" sz="2400" dirty="0"/>
              <a:t>Die Kosten belaufen sich auf CHF 100.-</a:t>
            </a:r>
            <a:endParaRPr lang="de-CH" sz="2400" dirty="0"/>
          </a:p>
        </p:txBody>
      </p:sp>
      <p:sp>
        <p:nvSpPr>
          <p:cNvPr id="3" name="Foliennummernplatzhalter 2">
            <a:extLst>
              <a:ext uri="{FF2B5EF4-FFF2-40B4-BE49-F238E27FC236}">
                <a16:creationId xmlns:a16="http://schemas.microsoft.com/office/drawing/2014/main" id="{E4C29650-A2DB-C902-9D11-850C3764048D}"/>
              </a:ext>
            </a:extLst>
          </p:cNvPr>
          <p:cNvSpPr>
            <a:spLocks noGrp="1"/>
          </p:cNvSpPr>
          <p:nvPr>
            <p:ph type="sldNum" sz="quarter" idx="12"/>
          </p:nvPr>
        </p:nvSpPr>
        <p:spPr/>
        <p:txBody>
          <a:bodyPr/>
          <a:lstStyle/>
          <a:p>
            <a:fld id="{BF4A088D-D6FD-8246-8EC1-059C2A09D4E7}" type="slidenum">
              <a:rPr lang="de-DE" smtClean="0"/>
              <a:t>25</a:t>
            </a:fld>
            <a:endParaRPr lang="de-DE"/>
          </a:p>
        </p:txBody>
      </p:sp>
      <p:sp>
        <p:nvSpPr>
          <p:cNvPr id="4" name="Textplatzhalter 3">
            <a:extLst>
              <a:ext uri="{FF2B5EF4-FFF2-40B4-BE49-F238E27FC236}">
                <a16:creationId xmlns:a16="http://schemas.microsoft.com/office/drawing/2014/main" id="{109D35FA-1DC7-E97C-2DCD-FF65765068D9}"/>
              </a:ext>
            </a:extLst>
          </p:cNvPr>
          <p:cNvSpPr>
            <a:spLocks noGrp="1"/>
          </p:cNvSpPr>
          <p:nvPr>
            <p:ph type="body" sz="quarter" idx="13"/>
          </p:nvPr>
        </p:nvSpPr>
        <p:spPr/>
        <p:txBody>
          <a:bodyPr/>
          <a:lstStyle/>
          <a:p>
            <a:r>
              <a:rPr lang="de-CH" sz="2800" dirty="0"/>
              <a:t>Kostenpflichtige Vorabklärung</a:t>
            </a:r>
          </a:p>
        </p:txBody>
      </p:sp>
    </p:spTree>
    <p:extLst>
      <p:ext uri="{BB962C8B-B14F-4D97-AF65-F5344CB8AC3E}">
        <p14:creationId xmlns:p14="http://schemas.microsoft.com/office/powerpoint/2010/main" val="929444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54836" y="1061448"/>
            <a:ext cx="9150220" cy="5716950"/>
          </a:xfrm>
          <a:prstGeom prst="rect">
            <a:avLst/>
          </a:prstGeom>
          <a:solidFill>
            <a:schemeClr val="accent4">
              <a:lumMod val="40000"/>
              <a:lumOff val="60000"/>
            </a:schemeClr>
          </a:solidFill>
        </p:spPr>
        <p:txBody>
          <a:bodyPr wrap="square" rtlCol="0">
            <a:spAutoFit/>
          </a:bodyPr>
          <a:lstStyle/>
          <a:p>
            <a:endParaRPr lang="de-CH" sz="1000" dirty="0"/>
          </a:p>
          <a:p>
            <a:pPr algn="ctr"/>
            <a:endParaRPr lang="de-CH" sz="3200" dirty="0">
              <a:latin typeface="+mn-lt"/>
            </a:endParaRPr>
          </a:p>
          <a:p>
            <a:pPr algn="ctr"/>
            <a:r>
              <a:rPr lang="de-CH" sz="3200" dirty="0">
                <a:latin typeface="+mn-lt"/>
              </a:rPr>
              <a:t>Essay </a:t>
            </a:r>
          </a:p>
          <a:p>
            <a:pPr algn="ctr"/>
            <a:r>
              <a:rPr lang="de-CH" sz="3200" dirty="0">
                <a:latin typeface="+mn-lt"/>
              </a:rPr>
              <a:t>zur KomplementärTherapie</a:t>
            </a:r>
          </a:p>
          <a:p>
            <a:endParaRPr lang="de-CH" sz="1950" dirty="0">
              <a:latin typeface="+mn-lt"/>
            </a:endParaRPr>
          </a:p>
          <a:p>
            <a:pPr algn="ctr"/>
            <a:r>
              <a:rPr lang="de-CH" sz="2400" dirty="0">
                <a:solidFill>
                  <a:schemeClr val="dk1"/>
                </a:solidFill>
                <a:latin typeface="+mn-lt"/>
              </a:rPr>
              <a:t>Eine vertiefte, persönliche und praxisbezogene Auseinandersetzung mit dem Berufsbild und den Grundlagen der KT.</a:t>
            </a:r>
          </a:p>
          <a:p>
            <a:pPr algn="ctr"/>
            <a:endParaRPr lang="de-CH" sz="2400" dirty="0">
              <a:solidFill>
                <a:schemeClr val="dk1"/>
              </a:solidFill>
              <a:latin typeface="+mn-lt"/>
            </a:endParaRPr>
          </a:p>
          <a:p>
            <a:pPr algn="ctr"/>
            <a:endParaRPr lang="de-CH" sz="2400" dirty="0">
              <a:solidFill>
                <a:schemeClr val="dk1"/>
              </a:solidFill>
              <a:latin typeface="+mn-lt"/>
            </a:endParaRPr>
          </a:p>
          <a:p>
            <a:pPr algn="ctr"/>
            <a:endParaRPr lang="de-CH" sz="2400" dirty="0">
              <a:solidFill>
                <a:schemeClr val="dk1"/>
              </a:solidFill>
              <a:latin typeface="+mn-lt"/>
            </a:endParaRPr>
          </a:p>
          <a:p>
            <a:pPr algn="ctr"/>
            <a:endParaRPr lang="de-CH" sz="2400" dirty="0">
              <a:solidFill>
                <a:schemeClr val="dk1"/>
              </a:solidFill>
              <a:latin typeface="+mn-lt"/>
            </a:endParaRPr>
          </a:p>
          <a:p>
            <a:pPr algn="ctr"/>
            <a:endParaRPr lang="de-CH" sz="2400" dirty="0">
              <a:solidFill>
                <a:schemeClr val="dk1"/>
              </a:solidFill>
              <a:latin typeface="+mn-lt"/>
            </a:endParaRPr>
          </a:p>
          <a:p>
            <a:pPr algn="ctr"/>
            <a:endParaRPr lang="de-CH" sz="2400" dirty="0">
              <a:solidFill>
                <a:schemeClr val="dk1"/>
              </a:solidFill>
              <a:latin typeface="+mn-lt"/>
            </a:endParaRPr>
          </a:p>
          <a:p>
            <a:pPr algn="ctr"/>
            <a:br>
              <a:rPr lang="de-CH" sz="2400" dirty="0">
                <a:solidFill>
                  <a:schemeClr val="dk1"/>
                </a:solidFill>
                <a:latin typeface="+mn-lt"/>
              </a:rPr>
            </a:br>
            <a:r>
              <a:rPr lang="de-CH" sz="2400" dirty="0">
                <a:latin typeface="Gotham medium"/>
              </a:rPr>
              <a:t> </a:t>
            </a:r>
            <a:endParaRPr lang="de-DE" sz="2400" b="1" dirty="0">
              <a:latin typeface="Gotham medium"/>
            </a:endParaRPr>
          </a:p>
        </p:txBody>
      </p:sp>
      <p:sp>
        <p:nvSpPr>
          <p:cNvPr id="4" name="Textfeld 3"/>
          <p:cNvSpPr txBox="1"/>
          <p:nvPr/>
        </p:nvSpPr>
        <p:spPr>
          <a:xfrm>
            <a:off x="344488" y="1061448"/>
            <a:ext cx="9160568" cy="584776"/>
          </a:xfrm>
          <a:prstGeom prst="rect">
            <a:avLst/>
          </a:prstGeom>
          <a:solidFill>
            <a:schemeClr val="tx2">
              <a:lumMod val="40000"/>
              <a:lumOff val="60000"/>
            </a:schemeClr>
          </a:solidFill>
        </p:spPr>
        <p:txBody>
          <a:bodyPr wrap="square" rtlCol="0">
            <a:spAutoFit/>
          </a:bodyPr>
          <a:lstStyle/>
          <a:p>
            <a:pPr algn="ctr"/>
            <a:r>
              <a:rPr lang="de-DE" sz="3200" dirty="0">
                <a:latin typeface="Gotham medium"/>
              </a:rPr>
              <a:t>Inhalt des Essays</a:t>
            </a:r>
          </a:p>
        </p:txBody>
      </p:sp>
    </p:spTree>
    <p:extLst>
      <p:ext uri="{BB962C8B-B14F-4D97-AF65-F5344CB8AC3E}">
        <p14:creationId xmlns:p14="http://schemas.microsoft.com/office/powerpoint/2010/main" val="2349682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44488" y="1421488"/>
            <a:ext cx="9198263" cy="4370427"/>
          </a:xfrm>
          <a:prstGeom prst="rect">
            <a:avLst/>
          </a:prstGeom>
          <a:solidFill>
            <a:srgbClr val="CCC1DA"/>
          </a:solidFill>
        </p:spPr>
        <p:txBody>
          <a:bodyPr wrap="square" rtlCol="0">
            <a:spAutoFit/>
          </a:bodyPr>
          <a:lstStyle/>
          <a:p>
            <a:endParaRPr lang="de-DE" sz="1400" dirty="0"/>
          </a:p>
          <a:p>
            <a:endParaRPr lang="de-CH" sz="2400" dirty="0">
              <a:latin typeface="+mn-lt"/>
            </a:endParaRPr>
          </a:p>
          <a:p>
            <a:r>
              <a:rPr lang="de-CH" sz="2400" dirty="0">
                <a:latin typeface="+mn-lt"/>
              </a:rPr>
              <a:t>Im Mittelpunkt des Essays zur Komplementärtherapie steht ein selbstgewähltes </a:t>
            </a:r>
            <a:r>
              <a:rPr lang="de-CH" sz="2400" b="1" dirty="0">
                <a:latin typeface="+mn-lt"/>
              </a:rPr>
              <a:t>Thema </a:t>
            </a:r>
            <a:r>
              <a:rPr lang="de-CH" sz="2400" dirty="0">
                <a:latin typeface="+mn-lt"/>
              </a:rPr>
              <a:t>bzw. eine Fragestellung </a:t>
            </a:r>
            <a:r>
              <a:rPr lang="de-CH" sz="2400" b="1" dirty="0">
                <a:latin typeface="+mn-lt"/>
              </a:rPr>
              <a:t>mit klarem Bezug zur KT</a:t>
            </a:r>
            <a:r>
              <a:rPr lang="de-CH" sz="2400" dirty="0">
                <a:latin typeface="+mn-lt"/>
              </a:rPr>
              <a:t>.</a:t>
            </a:r>
          </a:p>
          <a:p>
            <a:endParaRPr lang="de-CH" sz="2400" dirty="0">
              <a:latin typeface="+mn-lt"/>
            </a:endParaRPr>
          </a:p>
          <a:p>
            <a:endParaRPr lang="de-CH" sz="2400" b="1" dirty="0">
              <a:latin typeface="+mn-lt"/>
            </a:endParaRPr>
          </a:p>
          <a:p>
            <a:r>
              <a:rPr lang="de-CH" sz="2400" b="1" dirty="0">
                <a:latin typeface="+mn-lt"/>
              </a:rPr>
              <a:t>Ausgewählte Handlungskompetenzen A1- A4</a:t>
            </a:r>
            <a:r>
              <a:rPr lang="de-CH" sz="2400" dirty="0">
                <a:latin typeface="+mn-lt"/>
              </a:rPr>
              <a:t> des Berufsbilds KomplementärTherapie werden mit Bezug zum Thema und der eigenen therapeutischen Tätigkeit, also anhand von verschiedenen </a:t>
            </a:r>
            <a:r>
              <a:rPr lang="de-CH" sz="2400" b="1" dirty="0">
                <a:latin typeface="+mn-lt"/>
              </a:rPr>
              <a:t>Beispielen aus der Praxis</a:t>
            </a:r>
            <a:r>
              <a:rPr lang="de-CH" sz="2400" dirty="0">
                <a:latin typeface="+mn-lt"/>
              </a:rPr>
              <a:t> illustriert – mit Bezug zu den Zielen und zum Fokus der KT. </a:t>
            </a:r>
          </a:p>
          <a:p>
            <a:endParaRPr lang="de-CH" sz="2400" b="1" dirty="0">
              <a:solidFill>
                <a:srgbClr val="000000"/>
              </a:solidFill>
              <a:latin typeface="+mn-lt"/>
            </a:endParaRPr>
          </a:p>
        </p:txBody>
      </p:sp>
      <p:sp>
        <p:nvSpPr>
          <p:cNvPr id="5" name="Textfeld 4"/>
          <p:cNvSpPr txBox="1"/>
          <p:nvPr/>
        </p:nvSpPr>
        <p:spPr>
          <a:xfrm>
            <a:off x="344487" y="1094706"/>
            <a:ext cx="9198263" cy="584776"/>
          </a:xfrm>
          <a:prstGeom prst="rect">
            <a:avLst/>
          </a:prstGeom>
          <a:solidFill>
            <a:srgbClr val="8EB4E3"/>
          </a:solidFill>
        </p:spPr>
        <p:txBody>
          <a:bodyPr wrap="square" rtlCol="0">
            <a:spAutoFit/>
          </a:bodyPr>
          <a:lstStyle/>
          <a:p>
            <a:pPr algn="ctr"/>
            <a:r>
              <a:rPr lang="de-DE" sz="3200" b="1" dirty="0">
                <a:latin typeface="GOTHAM BOOK" pitchFamily="2" charset="0"/>
              </a:rPr>
              <a:t>Aufgabenstellung des Essays</a:t>
            </a:r>
          </a:p>
        </p:txBody>
      </p:sp>
    </p:spTree>
    <p:extLst>
      <p:ext uri="{BB962C8B-B14F-4D97-AF65-F5344CB8AC3E}">
        <p14:creationId xmlns:p14="http://schemas.microsoft.com/office/powerpoint/2010/main" val="3966580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1CF712B-E6F3-244B-922B-66EF7BC18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084" y="633600"/>
            <a:ext cx="6897427" cy="5157192"/>
          </a:xfrm>
          <a:prstGeom prst="rect">
            <a:avLst/>
          </a:prstGeom>
        </p:spPr>
      </p:pic>
      <p:sp>
        <p:nvSpPr>
          <p:cNvPr id="5" name="Textfeld 4">
            <a:extLst>
              <a:ext uri="{FF2B5EF4-FFF2-40B4-BE49-F238E27FC236}">
                <a16:creationId xmlns:a16="http://schemas.microsoft.com/office/drawing/2014/main" id="{C66FF27C-F10A-3A4D-B896-DA98052C791E}"/>
              </a:ext>
            </a:extLst>
          </p:cNvPr>
          <p:cNvSpPr txBox="1"/>
          <p:nvPr/>
        </p:nvSpPr>
        <p:spPr>
          <a:xfrm>
            <a:off x="0" y="356601"/>
            <a:ext cx="9907200" cy="553998"/>
          </a:xfrm>
          <a:prstGeom prst="rect">
            <a:avLst/>
          </a:prstGeom>
          <a:noFill/>
        </p:spPr>
        <p:txBody>
          <a:bodyPr wrap="square" rtlCol="0" anchor="ctr" anchorCtr="0">
            <a:spAutoFit/>
          </a:bodyPr>
          <a:lstStyle/>
          <a:p>
            <a:pPr algn="ctr"/>
            <a:r>
              <a:rPr lang="de-DE" sz="3000" dirty="0">
                <a:solidFill>
                  <a:srgbClr val="008CCE"/>
                </a:solidFill>
                <a:latin typeface="Gotham Medium"/>
                <a:ea typeface="+mj-ea"/>
                <a:cs typeface="+mj-cs"/>
              </a:rPr>
              <a:t>    Veranschaulichung der Aufgabenstellung</a:t>
            </a:r>
          </a:p>
        </p:txBody>
      </p:sp>
      <p:sp>
        <p:nvSpPr>
          <p:cNvPr id="6" name="Textfeld 5">
            <a:extLst>
              <a:ext uri="{FF2B5EF4-FFF2-40B4-BE49-F238E27FC236}">
                <a16:creationId xmlns:a16="http://schemas.microsoft.com/office/drawing/2014/main" id="{3E4FDFFA-96C8-3D44-9D11-88225CDAB670}"/>
              </a:ext>
            </a:extLst>
          </p:cNvPr>
          <p:cNvSpPr txBox="1"/>
          <p:nvPr/>
        </p:nvSpPr>
        <p:spPr>
          <a:xfrm>
            <a:off x="4768798" y="1268760"/>
            <a:ext cx="401841" cy="738664"/>
          </a:xfrm>
          <a:prstGeom prst="rect">
            <a:avLst/>
          </a:prstGeom>
          <a:noFill/>
        </p:spPr>
        <p:txBody>
          <a:bodyPr wrap="none" rtlCol="0">
            <a:spAutoFit/>
          </a:bodyPr>
          <a:lstStyle/>
          <a:p>
            <a:pPr algn="ctr"/>
            <a:r>
              <a:rPr lang="de-CH" sz="2400" dirty="0">
                <a:latin typeface="+mn-lt"/>
              </a:rPr>
              <a:t> </a:t>
            </a:r>
          </a:p>
          <a:p>
            <a:endParaRPr lang="de-DE" dirty="0"/>
          </a:p>
        </p:txBody>
      </p:sp>
    </p:spTree>
    <p:extLst>
      <p:ext uri="{BB962C8B-B14F-4D97-AF65-F5344CB8AC3E}">
        <p14:creationId xmlns:p14="http://schemas.microsoft.com/office/powerpoint/2010/main" val="2748356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8"/>
          <p:cNvSpPr>
            <a:spLocks noGrp="1" noChangeArrowheads="1"/>
          </p:cNvSpPr>
          <p:nvPr>
            <p:ph type="title"/>
          </p:nvPr>
        </p:nvSpPr>
        <p:spPr>
          <a:xfrm>
            <a:off x="0" y="0"/>
            <a:ext cx="9907200" cy="1267200"/>
          </a:xfrm>
        </p:spPr>
        <p:txBody>
          <a:bodyPr wrap="none">
            <a:normAutofit/>
          </a:bodyPr>
          <a:lstStyle/>
          <a:p>
            <a:pPr fontAlgn="base">
              <a:spcAft>
                <a:spcPct val="0"/>
              </a:spcAft>
            </a:pPr>
            <a:r>
              <a:rPr lang="de-CH" sz="3200" dirty="0">
                <a:solidFill>
                  <a:srgbClr val="0086CA"/>
                </a:solidFill>
                <a:latin typeface="Gotham Medium"/>
              </a:rPr>
              <a:t>Handlungskompetenzen Berufsbild</a:t>
            </a:r>
            <a:endParaRPr lang="de-DE" sz="3200" dirty="0">
              <a:solidFill>
                <a:srgbClr val="0086CA"/>
              </a:solidFill>
              <a:latin typeface="Gotham Medium"/>
            </a:endParaRPr>
          </a:p>
        </p:txBody>
      </p:sp>
      <p:sp>
        <p:nvSpPr>
          <p:cNvPr id="3" name="Foliennummernplatzhalter 2"/>
          <p:cNvSpPr>
            <a:spLocks noGrp="1"/>
          </p:cNvSpPr>
          <p:nvPr>
            <p:ph type="sldNum" sz="quarter" idx="12"/>
          </p:nvPr>
        </p:nvSpPr>
        <p:spPr/>
        <p:txBody>
          <a:bodyPr/>
          <a:lstStyle/>
          <a:p>
            <a:fld id="{BF4A088D-D6FD-8246-8EC1-059C2A09D4E7}" type="slidenum">
              <a:rPr lang="de-DE" smtClean="0"/>
              <a:t>29</a:t>
            </a:fld>
            <a:endParaRPr lang="de-DE" dirty="0"/>
          </a:p>
        </p:txBody>
      </p:sp>
      <p:sp>
        <p:nvSpPr>
          <p:cNvPr id="27650" name="Geschweifte Klammer rechts 14"/>
          <p:cNvSpPr>
            <a:spLocks/>
          </p:cNvSpPr>
          <p:nvPr/>
        </p:nvSpPr>
        <p:spPr bwMode="auto">
          <a:xfrm>
            <a:off x="6364950" y="1905000"/>
            <a:ext cx="313002" cy="1066800"/>
          </a:xfrm>
          <a:prstGeom prst="rightBrace">
            <a:avLst>
              <a:gd name="adj1" fmla="val 5197"/>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de-CH" sz="2400" dirty="0"/>
          </a:p>
        </p:txBody>
      </p:sp>
      <p:sp>
        <p:nvSpPr>
          <p:cNvPr id="27651" name="Geschweifte Klammer rechts 17"/>
          <p:cNvSpPr>
            <a:spLocks/>
          </p:cNvSpPr>
          <p:nvPr/>
        </p:nvSpPr>
        <p:spPr bwMode="auto">
          <a:xfrm>
            <a:off x="6364950" y="3124200"/>
            <a:ext cx="313002" cy="2286000"/>
          </a:xfrm>
          <a:prstGeom prst="rightBrace">
            <a:avLst>
              <a:gd name="adj1" fmla="val 6886"/>
              <a:gd name="adj2" fmla="val 50000"/>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de-CH" sz="2400" dirty="0"/>
          </a:p>
        </p:txBody>
      </p:sp>
      <p:sp>
        <p:nvSpPr>
          <p:cNvPr id="27652" name="Rectangle 87"/>
          <p:cNvSpPr>
            <a:spLocks noChangeArrowheads="1"/>
          </p:cNvSpPr>
          <p:nvPr/>
        </p:nvSpPr>
        <p:spPr bwMode="auto">
          <a:xfrm>
            <a:off x="1320800" y="2514600"/>
            <a:ext cx="4787900" cy="457200"/>
          </a:xfrm>
          <a:prstGeom prst="rect">
            <a:avLst/>
          </a:prstGeom>
          <a:solidFill>
            <a:srgbClr val="9DE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Klientenbezogen zusammenarbeiten</a:t>
            </a:r>
            <a:endParaRPr lang="de-CH" b="1" dirty="0">
              <a:latin typeface="+mn-lt"/>
            </a:endParaRPr>
          </a:p>
        </p:txBody>
      </p:sp>
      <p:sp>
        <p:nvSpPr>
          <p:cNvPr id="27653" name="Rectangle 88"/>
          <p:cNvSpPr>
            <a:spLocks noChangeArrowheads="1"/>
          </p:cNvSpPr>
          <p:nvPr/>
        </p:nvSpPr>
        <p:spPr bwMode="auto">
          <a:xfrm>
            <a:off x="1320800" y="1905000"/>
            <a:ext cx="4787900" cy="457200"/>
          </a:xfrm>
          <a:prstGeom prst="rect">
            <a:avLst/>
          </a:prstGeom>
          <a:solidFill>
            <a:srgbClr val="9DE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Komplementärtherapeutisch handeln</a:t>
            </a:r>
          </a:p>
        </p:txBody>
      </p:sp>
      <p:sp>
        <p:nvSpPr>
          <p:cNvPr id="27654" name="Rectangle 89"/>
          <p:cNvSpPr>
            <a:spLocks noChangeArrowheads="1"/>
          </p:cNvSpPr>
          <p:nvPr/>
        </p:nvSpPr>
        <p:spPr bwMode="auto">
          <a:xfrm>
            <a:off x="577850" y="1905000"/>
            <a:ext cx="660400" cy="457200"/>
          </a:xfrm>
          <a:prstGeom prst="rect">
            <a:avLst/>
          </a:prstGeom>
          <a:solidFill>
            <a:srgbClr val="9DE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A</a:t>
            </a:r>
          </a:p>
        </p:txBody>
      </p:sp>
      <p:sp>
        <p:nvSpPr>
          <p:cNvPr id="27655" name="Rectangle 90"/>
          <p:cNvSpPr>
            <a:spLocks noChangeArrowheads="1"/>
          </p:cNvSpPr>
          <p:nvPr/>
        </p:nvSpPr>
        <p:spPr bwMode="auto">
          <a:xfrm>
            <a:off x="577850" y="2514600"/>
            <a:ext cx="660400" cy="457200"/>
          </a:xfrm>
          <a:prstGeom prst="rect">
            <a:avLst/>
          </a:prstGeom>
          <a:solidFill>
            <a:srgbClr val="9DE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B</a:t>
            </a:r>
          </a:p>
        </p:txBody>
      </p:sp>
      <p:sp>
        <p:nvSpPr>
          <p:cNvPr id="27656" name="Rectangle 91"/>
          <p:cNvSpPr>
            <a:spLocks noChangeArrowheads="1"/>
          </p:cNvSpPr>
          <p:nvPr/>
        </p:nvSpPr>
        <p:spPr bwMode="auto">
          <a:xfrm>
            <a:off x="1320800" y="3124200"/>
            <a:ext cx="4787900" cy="4572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Persönlichkeit entwickeln</a:t>
            </a:r>
            <a:endParaRPr lang="de-CH" b="1" dirty="0">
              <a:latin typeface="+mn-lt"/>
            </a:endParaRPr>
          </a:p>
        </p:txBody>
      </p:sp>
      <p:sp>
        <p:nvSpPr>
          <p:cNvPr id="27657" name="Rectangle 92"/>
          <p:cNvSpPr>
            <a:spLocks noChangeArrowheads="1"/>
          </p:cNvSpPr>
          <p:nvPr/>
        </p:nvSpPr>
        <p:spPr bwMode="auto">
          <a:xfrm>
            <a:off x="1320800" y="3733800"/>
            <a:ext cx="4787900" cy="4572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Professionell handeln</a:t>
            </a:r>
          </a:p>
        </p:txBody>
      </p:sp>
      <p:sp>
        <p:nvSpPr>
          <p:cNvPr id="27658" name="Rectangle 93"/>
          <p:cNvSpPr>
            <a:spLocks noChangeArrowheads="1"/>
          </p:cNvSpPr>
          <p:nvPr/>
        </p:nvSpPr>
        <p:spPr bwMode="auto">
          <a:xfrm>
            <a:off x="1320800" y="4343400"/>
            <a:ext cx="4787900" cy="4572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Öffentlich und vernetzt arbeiten</a:t>
            </a:r>
          </a:p>
        </p:txBody>
      </p:sp>
      <p:sp>
        <p:nvSpPr>
          <p:cNvPr id="27659" name="Rectangle 94"/>
          <p:cNvSpPr>
            <a:spLocks noChangeArrowheads="1"/>
          </p:cNvSpPr>
          <p:nvPr/>
        </p:nvSpPr>
        <p:spPr bwMode="auto">
          <a:xfrm>
            <a:off x="1320800" y="4953000"/>
            <a:ext cx="4787900" cy="4572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Betrieb führen und organisieren</a:t>
            </a:r>
          </a:p>
        </p:txBody>
      </p:sp>
      <p:sp>
        <p:nvSpPr>
          <p:cNvPr id="27660" name="Rectangle 96"/>
          <p:cNvSpPr>
            <a:spLocks noChangeArrowheads="1"/>
          </p:cNvSpPr>
          <p:nvPr/>
        </p:nvSpPr>
        <p:spPr bwMode="auto">
          <a:xfrm>
            <a:off x="577850" y="3124200"/>
            <a:ext cx="660400" cy="4572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C</a:t>
            </a:r>
          </a:p>
        </p:txBody>
      </p:sp>
      <p:sp>
        <p:nvSpPr>
          <p:cNvPr id="27661" name="Rectangle 97"/>
          <p:cNvSpPr>
            <a:spLocks noChangeArrowheads="1"/>
          </p:cNvSpPr>
          <p:nvPr/>
        </p:nvSpPr>
        <p:spPr bwMode="auto">
          <a:xfrm>
            <a:off x="577850" y="3733800"/>
            <a:ext cx="660400" cy="4572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D</a:t>
            </a:r>
          </a:p>
        </p:txBody>
      </p:sp>
      <p:sp>
        <p:nvSpPr>
          <p:cNvPr id="27662" name="Rectangle 98"/>
          <p:cNvSpPr>
            <a:spLocks noChangeArrowheads="1"/>
          </p:cNvSpPr>
          <p:nvPr/>
        </p:nvSpPr>
        <p:spPr bwMode="auto">
          <a:xfrm>
            <a:off x="577850" y="4343400"/>
            <a:ext cx="660400" cy="4572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E</a:t>
            </a:r>
          </a:p>
        </p:txBody>
      </p:sp>
      <p:sp>
        <p:nvSpPr>
          <p:cNvPr id="27663" name="Rectangle 99"/>
          <p:cNvSpPr>
            <a:spLocks noChangeArrowheads="1"/>
          </p:cNvSpPr>
          <p:nvPr/>
        </p:nvSpPr>
        <p:spPr bwMode="auto">
          <a:xfrm>
            <a:off x="577850" y="4953000"/>
            <a:ext cx="660400" cy="4572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b="1" dirty="0">
                <a:latin typeface="+mn-lt"/>
              </a:rPr>
              <a:t>F</a:t>
            </a:r>
          </a:p>
        </p:txBody>
      </p:sp>
      <p:sp>
        <p:nvSpPr>
          <p:cNvPr id="27664" name="Rectangle 100"/>
          <p:cNvSpPr>
            <a:spLocks noChangeArrowheads="1"/>
          </p:cNvSpPr>
          <p:nvPr/>
        </p:nvSpPr>
        <p:spPr bwMode="auto">
          <a:xfrm>
            <a:off x="7016750" y="1905000"/>
            <a:ext cx="2228850" cy="1066800"/>
          </a:xfrm>
          <a:prstGeom prst="rect">
            <a:avLst/>
          </a:prstGeom>
          <a:solidFill>
            <a:srgbClr val="9DE08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CH" dirty="0">
                <a:latin typeface="+mn-lt"/>
              </a:rPr>
              <a:t>Kern-</a:t>
            </a:r>
          </a:p>
          <a:p>
            <a:pPr algn="ctr"/>
            <a:r>
              <a:rPr lang="de-CH" dirty="0">
                <a:latin typeface="+mn-lt"/>
              </a:rPr>
              <a:t>kompetenzen</a:t>
            </a:r>
          </a:p>
        </p:txBody>
      </p:sp>
      <p:sp>
        <p:nvSpPr>
          <p:cNvPr id="27665" name="Rectangle 101"/>
          <p:cNvSpPr>
            <a:spLocks noChangeArrowheads="1"/>
          </p:cNvSpPr>
          <p:nvPr/>
        </p:nvSpPr>
        <p:spPr bwMode="auto">
          <a:xfrm>
            <a:off x="7016750" y="3124200"/>
            <a:ext cx="2228850" cy="2286000"/>
          </a:xfrm>
          <a:prstGeom prst="rect">
            <a:avLst/>
          </a:prstGeom>
          <a:solidFill>
            <a:srgbClr val="88DC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0000" tIns="46800" rIns="90000" bIns="46800" anchor="ctr"/>
          <a:lstStyle/>
          <a:p>
            <a:pPr algn="ctr"/>
            <a:r>
              <a:rPr lang="de-DE" dirty="0">
                <a:latin typeface="+mn-lt"/>
              </a:rPr>
              <a:t>Unterstützende</a:t>
            </a:r>
          </a:p>
          <a:p>
            <a:pPr algn="ctr"/>
            <a:r>
              <a:rPr lang="de-DE" dirty="0">
                <a:latin typeface="+mn-lt"/>
              </a:rPr>
              <a:t>Kompetenzen</a:t>
            </a:r>
          </a:p>
        </p:txBody>
      </p:sp>
    </p:spTree>
    <p:extLst>
      <p:ext uri="{BB962C8B-B14F-4D97-AF65-F5344CB8AC3E}">
        <p14:creationId xmlns:p14="http://schemas.microsoft.com/office/powerpoint/2010/main" val="420142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E05CD-E592-84F4-AB0E-DB79FBD1D27F}"/>
            </a:ext>
          </a:extLst>
        </p:cNvPr>
        <p:cNvGrpSpPr/>
        <p:nvPr/>
      </p:nvGrpSpPr>
      <p:grpSpPr>
        <a:xfrm>
          <a:off x="0" y="0"/>
          <a:ext cx="0" cy="0"/>
          <a:chOff x="0" y="0"/>
          <a:chExt cx="0" cy="0"/>
        </a:xfrm>
      </p:grpSpPr>
      <p:sp>
        <p:nvSpPr>
          <p:cNvPr id="21506" name="Rectangle 10">
            <a:extLst>
              <a:ext uri="{FF2B5EF4-FFF2-40B4-BE49-F238E27FC236}">
                <a16:creationId xmlns:a16="http://schemas.microsoft.com/office/drawing/2014/main" id="{92CC1134-1D96-EE54-C794-3F07DC48489A}"/>
              </a:ext>
            </a:extLst>
          </p:cNvPr>
          <p:cNvSpPr>
            <a:spLocks noGrp="1" noChangeArrowheads="1"/>
          </p:cNvSpPr>
          <p:nvPr>
            <p:ph idx="1"/>
          </p:nvPr>
        </p:nvSpPr>
        <p:spPr>
          <a:xfrm>
            <a:off x="495300" y="1916832"/>
            <a:ext cx="8915400" cy="3484984"/>
          </a:xfrm>
        </p:spPr>
        <p:txBody>
          <a:bodyPr/>
          <a:lstStyle/>
          <a:p>
            <a:pPr marL="0" indent="0">
              <a:lnSpc>
                <a:spcPct val="115000"/>
              </a:lnSpc>
              <a:spcAft>
                <a:spcPts val="800"/>
              </a:spcAft>
              <a:buNone/>
            </a:pPr>
            <a:r>
              <a:rPr lang="fr-CH" sz="2400" kern="100" dirty="0">
                <a:latin typeface="+mn-lt"/>
                <a:ea typeface="Aptos" panose="020B0004020202020204" pitchFamily="34" charset="0"/>
                <a:cs typeface="Times New Roman" panose="02020603050405020304" pitchFamily="18" charset="0"/>
              </a:rPr>
              <a:t>Bitte </a:t>
            </a:r>
            <a:r>
              <a:rPr lang="fr-CH" sz="2400" kern="100" dirty="0" err="1">
                <a:latin typeface="+mn-lt"/>
                <a:ea typeface="Aptos" panose="020B0004020202020204" pitchFamily="34" charset="0"/>
                <a:cs typeface="Times New Roman" panose="02020603050405020304" pitchFamily="18" charset="0"/>
              </a:rPr>
              <a:t>stellen</a:t>
            </a:r>
            <a:r>
              <a:rPr lang="fr-CH" sz="2400" kern="100" dirty="0">
                <a:latin typeface="+mn-lt"/>
                <a:ea typeface="Aptos" panose="020B0004020202020204" pitchFamily="34" charset="0"/>
                <a:cs typeface="Times New Roman" panose="02020603050405020304" pitchFamily="18" charset="0"/>
              </a:rPr>
              <a:t> Sie sich </a:t>
            </a:r>
            <a:r>
              <a:rPr lang="fr-CH" sz="2400" kern="100" dirty="0" err="1">
                <a:latin typeface="+mn-lt"/>
                <a:ea typeface="Aptos" panose="020B0004020202020204" pitchFamily="34" charset="0"/>
                <a:cs typeface="Times New Roman" panose="02020603050405020304" pitchFamily="18" charset="0"/>
              </a:rPr>
              <a:t>kurz</a:t>
            </a:r>
            <a:r>
              <a:rPr lang="fr-CH" sz="2400" kern="100" dirty="0">
                <a:latin typeface="+mn-lt"/>
                <a:ea typeface="Aptos" panose="020B0004020202020204" pitchFamily="34" charset="0"/>
                <a:cs typeface="Times New Roman" panose="02020603050405020304" pitchFamily="18" charset="0"/>
              </a:rPr>
              <a:t> vor</a:t>
            </a:r>
            <a:r>
              <a:rPr lang="fr-CH" sz="2400" kern="100" dirty="0">
                <a:effectLst/>
                <a:latin typeface="+mn-lt"/>
                <a:ea typeface="Aptos" panose="020B0004020202020204" pitchFamily="34" charset="0"/>
                <a:cs typeface="Times New Roman" panose="02020603050405020304" pitchFamily="18" charset="0"/>
              </a:rPr>
              <a:t>:</a:t>
            </a:r>
          </a:p>
          <a:p>
            <a:pPr>
              <a:lnSpc>
                <a:spcPct val="115000"/>
              </a:lnSpc>
              <a:spcAft>
                <a:spcPts val="800"/>
              </a:spcAft>
            </a:pPr>
            <a:r>
              <a:rPr lang="fr-CH" sz="2400" kern="100" dirty="0" err="1">
                <a:latin typeface="+mn-lt"/>
                <a:ea typeface="Aptos" panose="020B0004020202020204" pitchFamily="34" charset="0"/>
                <a:cs typeface="Times New Roman" panose="02020603050405020304" pitchFamily="18" charset="0"/>
              </a:rPr>
              <a:t>Ihren</a:t>
            </a:r>
            <a:r>
              <a:rPr lang="fr-CH" sz="2400" kern="100" dirty="0">
                <a:latin typeface="+mn-lt"/>
                <a:ea typeface="Aptos" panose="020B0004020202020204" pitchFamily="34" charset="0"/>
                <a:cs typeface="Times New Roman" panose="02020603050405020304" pitchFamily="18" charset="0"/>
              </a:rPr>
              <a:t> Vor- und </a:t>
            </a:r>
            <a:r>
              <a:rPr lang="fr-CH" sz="2400" kern="100" dirty="0" err="1">
                <a:latin typeface="+mn-lt"/>
                <a:ea typeface="Aptos" panose="020B0004020202020204" pitchFamily="34" charset="0"/>
                <a:cs typeface="Times New Roman" panose="02020603050405020304" pitchFamily="18" charset="0"/>
              </a:rPr>
              <a:t>Nachnamen</a:t>
            </a:r>
            <a:endParaRPr lang="fr-CH" sz="2400" kern="100" dirty="0">
              <a:latin typeface="+mn-lt"/>
              <a:ea typeface="Aptos" panose="020B0004020202020204" pitchFamily="34" charset="0"/>
              <a:cs typeface="Times New Roman" panose="02020603050405020304" pitchFamily="18" charset="0"/>
            </a:endParaRPr>
          </a:p>
          <a:p>
            <a:pPr>
              <a:lnSpc>
                <a:spcPct val="115000"/>
              </a:lnSpc>
              <a:spcAft>
                <a:spcPts val="800"/>
              </a:spcAft>
            </a:pPr>
            <a:r>
              <a:rPr lang="fr-CH" sz="2400" kern="100" dirty="0">
                <a:effectLst/>
                <a:latin typeface="+mn-lt"/>
                <a:ea typeface="Aptos" panose="020B0004020202020204" pitchFamily="34" charset="0"/>
                <a:cs typeface="Times New Roman" panose="02020603050405020304" pitchFamily="18" charset="0"/>
              </a:rPr>
              <a:t>Ihre </a:t>
            </a:r>
            <a:r>
              <a:rPr lang="fr-CH" sz="2400" kern="100" dirty="0" err="1">
                <a:effectLst/>
                <a:latin typeface="+mn-lt"/>
                <a:ea typeface="Aptos" panose="020B0004020202020204" pitchFamily="34" charset="0"/>
                <a:cs typeface="Times New Roman" panose="02020603050405020304" pitchFamily="18" charset="0"/>
              </a:rPr>
              <a:t>aktuelle</a:t>
            </a:r>
            <a:r>
              <a:rPr lang="fr-CH" sz="2400" kern="100" dirty="0">
                <a:effectLst/>
                <a:latin typeface="+mn-lt"/>
                <a:ea typeface="Aptos" panose="020B0004020202020204" pitchFamily="34" charset="0"/>
                <a:cs typeface="Times New Roman" panose="02020603050405020304" pitchFamily="18" charset="0"/>
              </a:rPr>
              <a:t> </a:t>
            </a:r>
            <a:r>
              <a:rPr lang="fr-CH" sz="2400" kern="100" dirty="0" err="1">
                <a:effectLst/>
                <a:latin typeface="+mn-lt"/>
                <a:ea typeface="Aptos" panose="020B0004020202020204" pitchFamily="34" charset="0"/>
                <a:cs typeface="Times New Roman" panose="02020603050405020304" pitchFamily="18" charset="0"/>
              </a:rPr>
              <a:t>berufliche</a:t>
            </a:r>
            <a:r>
              <a:rPr lang="fr-CH" sz="2400" kern="100" dirty="0">
                <a:effectLst/>
                <a:latin typeface="+mn-lt"/>
                <a:ea typeface="Aptos" panose="020B0004020202020204" pitchFamily="34" charset="0"/>
                <a:cs typeface="Times New Roman" panose="02020603050405020304" pitchFamily="18" charset="0"/>
              </a:rPr>
              <a:t> Situation</a:t>
            </a:r>
          </a:p>
          <a:p>
            <a:pPr>
              <a:lnSpc>
                <a:spcPct val="115000"/>
              </a:lnSpc>
              <a:spcAft>
                <a:spcPts val="800"/>
              </a:spcAft>
            </a:pPr>
            <a:r>
              <a:rPr lang="fr-CH" sz="2400" kern="100" dirty="0">
                <a:latin typeface="+mn-lt"/>
                <a:ea typeface="Aptos" panose="020B0004020202020204" pitchFamily="34" charset="0"/>
                <a:cs typeface="Times New Roman" panose="02020603050405020304" pitchFamily="18" charset="0"/>
              </a:rPr>
              <a:t>Ihre KT Methode</a:t>
            </a:r>
            <a:endParaRPr lang="fr-CH" sz="2400" kern="100" dirty="0">
              <a:effectLst/>
              <a:latin typeface="+mn-lt"/>
              <a:ea typeface="Aptos" panose="020B0004020202020204" pitchFamily="34" charset="0"/>
              <a:cs typeface="Times New Roman" panose="02020603050405020304" pitchFamily="18" charset="0"/>
            </a:endParaRPr>
          </a:p>
          <a:p>
            <a:pPr>
              <a:lnSpc>
                <a:spcPct val="115000"/>
              </a:lnSpc>
              <a:spcAft>
                <a:spcPts val="800"/>
              </a:spcAft>
            </a:pPr>
            <a:r>
              <a:rPr lang="fr-CH" sz="2400" kern="100" dirty="0">
                <a:latin typeface="+mn-lt"/>
                <a:cs typeface="Times New Roman" panose="02020603050405020304" pitchFamily="18" charset="0"/>
              </a:rPr>
              <a:t>Ihre </a:t>
            </a:r>
            <a:r>
              <a:rPr lang="fr-CH" sz="2400" kern="100" dirty="0" err="1">
                <a:latin typeface="+mn-lt"/>
                <a:cs typeface="Times New Roman" panose="02020603050405020304" pitchFamily="18" charset="0"/>
              </a:rPr>
              <a:t>dringensten</a:t>
            </a:r>
            <a:r>
              <a:rPr lang="fr-CH" sz="2400" kern="100" dirty="0">
                <a:latin typeface="+mn-lt"/>
                <a:cs typeface="Times New Roman" panose="02020603050405020304" pitchFamily="18" charset="0"/>
              </a:rPr>
              <a:t> Fragen </a:t>
            </a:r>
            <a:endParaRPr lang="fr-CH" sz="2800" dirty="0">
              <a:latin typeface="+mn-lt"/>
              <a:cs typeface="Arial"/>
            </a:endParaRPr>
          </a:p>
        </p:txBody>
      </p:sp>
      <p:sp>
        <p:nvSpPr>
          <p:cNvPr id="3" name="Foliennummernplatzhalter 2">
            <a:extLst>
              <a:ext uri="{FF2B5EF4-FFF2-40B4-BE49-F238E27FC236}">
                <a16:creationId xmlns:a16="http://schemas.microsoft.com/office/drawing/2014/main" id="{7E8675EF-EE8F-ADF7-A9EB-E3F8ADB6C4C5}"/>
              </a:ext>
            </a:extLst>
          </p:cNvPr>
          <p:cNvSpPr>
            <a:spLocks noGrp="1"/>
          </p:cNvSpPr>
          <p:nvPr>
            <p:ph type="sldNum" sz="quarter" idx="12"/>
          </p:nvPr>
        </p:nvSpPr>
        <p:spPr/>
        <p:txBody>
          <a:bodyPr/>
          <a:lstStyle/>
          <a:p>
            <a:fld id="{BF4A088D-D6FD-8246-8EC1-059C2A09D4E7}" type="slidenum">
              <a:rPr lang="de-DE" smtClean="0"/>
              <a:t>3</a:t>
            </a:fld>
            <a:endParaRPr lang="de-DE"/>
          </a:p>
        </p:txBody>
      </p:sp>
      <p:sp>
        <p:nvSpPr>
          <p:cNvPr id="5" name="Text Placeholder 4">
            <a:extLst>
              <a:ext uri="{FF2B5EF4-FFF2-40B4-BE49-F238E27FC236}">
                <a16:creationId xmlns:a16="http://schemas.microsoft.com/office/drawing/2014/main" id="{4A8181D2-AA2B-B17C-E79B-15905E767309}"/>
              </a:ext>
            </a:extLst>
          </p:cNvPr>
          <p:cNvSpPr>
            <a:spLocks noGrp="1"/>
          </p:cNvSpPr>
          <p:nvPr>
            <p:ph type="body" sz="quarter" idx="13"/>
          </p:nvPr>
        </p:nvSpPr>
        <p:spPr>
          <a:xfrm>
            <a:off x="1964531" y="260648"/>
            <a:ext cx="5976938" cy="598488"/>
          </a:xfrm>
        </p:spPr>
        <p:txBody>
          <a:bodyPr/>
          <a:lstStyle/>
          <a:p>
            <a:r>
              <a:rPr lang="en-GB" sz="2800" dirty="0"/>
              <a:t>Über euch</a:t>
            </a:r>
          </a:p>
        </p:txBody>
      </p:sp>
    </p:spTree>
    <p:extLst>
      <p:ext uri="{BB962C8B-B14F-4D97-AF65-F5344CB8AC3E}">
        <p14:creationId xmlns:p14="http://schemas.microsoft.com/office/powerpoint/2010/main" val="3683902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4016896" y="1340768"/>
            <a:ext cx="5256584" cy="4752000"/>
          </a:xfrm>
          <a:prstGeom prst="rect">
            <a:avLst/>
          </a:prstGeom>
          <a:solidFill>
            <a:schemeClr val="accent1">
              <a:lumMod val="60000"/>
              <a:lumOff val="40000"/>
            </a:schemeClr>
          </a:solidFill>
        </p:spPr>
        <p:txBody>
          <a:bodyPr wrap="square" rtlCol="0">
            <a:spAutoFit/>
          </a:bodyPr>
          <a:lstStyle/>
          <a:p>
            <a:pPr lvl="2"/>
            <a:endParaRPr lang="de-DE" sz="800" dirty="0">
              <a:latin typeface="+mn-lt"/>
            </a:endParaRPr>
          </a:p>
          <a:p>
            <a:pPr lvl="2"/>
            <a:r>
              <a:rPr lang="de-DE" sz="2925" dirty="0">
                <a:latin typeface="+mn-lt"/>
              </a:rPr>
              <a:t>Begegnen</a:t>
            </a:r>
            <a:r>
              <a:rPr lang="de-DE" sz="3200" dirty="0">
                <a:latin typeface="+mn-lt"/>
              </a:rPr>
              <a:t> </a:t>
            </a:r>
            <a:br>
              <a:rPr lang="de-DE" sz="3200" dirty="0">
                <a:latin typeface="+mn-lt"/>
              </a:rPr>
            </a:br>
            <a:r>
              <a:rPr lang="de-DE" dirty="0">
                <a:latin typeface="+mn-lt"/>
              </a:rPr>
              <a:t>Einleitung des therapeutischen Prozesses</a:t>
            </a:r>
          </a:p>
          <a:p>
            <a:pPr lvl="2"/>
            <a:endParaRPr lang="de-DE" sz="2400" dirty="0">
              <a:latin typeface="+mn-lt"/>
            </a:endParaRPr>
          </a:p>
          <a:p>
            <a:pPr lvl="2"/>
            <a:r>
              <a:rPr lang="de-DE" sz="2925" dirty="0">
                <a:latin typeface="+mn-lt"/>
              </a:rPr>
              <a:t>Bearbeiten</a:t>
            </a:r>
            <a:r>
              <a:rPr lang="de-DE" sz="3200" dirty="0">
                <a:latin typeface="+mn-lt"/>
              </a:rPr>
              <a:t> </a:t>
            </a:r>
            <a:br>
              <a:rPr lang="de-DE" sz="3200" dirty="0">
                <a:latin typeface="+mn-lt"/>
              </a:rPr>
            </a:br>
            <a:r>
              <a:rPr lang="de-DE" dirty="0">
                <a:latin typeface="+mn-lt"/>
              </a:rPr>
              <a:t>Körper-/prozessorientiert handeln</a:t>
            </a:r>
          </a:p>
          <a:p>
            <a:pPr lvl="2"/>
            <a:endParaRPr lang="de-DE" sz="2400" dirty="0">
              <a:latin typeface="+mn-lt"/>
            </a:endParaRPr>
          </a:p>
          <a:p>
            <a:pPr lvl="2"/>
            <a:r>
              <a:rPr lang="de-DE" sz="2925" dirty="0">
                <a:latin typeface="+mn-lt"/>
              </a:rPr>
              <a:t>Integrieren</a:t>
            </a:r>
            <a:r>
              <a:rPr lang="de-DE" sz="3200" dirty="0">
                <a:latin typeface="+mn-lt"/>
              </a:rPr>
              <a:t> </a:t>
            </a:r>
            <a:br>
              <a:rPr lang="de-DE" sz="3200" dirty="0">
                <a:latin typeface="+mn-lt"/>
              </a:rPr>
            </a:br>
            <a:r>
              <a:rPr lang="de-DE" dirty="0">
                <a:latin typeface="+mn-lt"/>
              </a:rPr>
              <a:t>Vertiefung des Prozessgeschehens</a:t>
            </a:r>
          </a:p>
          <a:p>
            <a:pPr lvl="2"/>
            <a:endParaRPr lang="de-DE" sz="2400" dirty="0">
              <a:latin typeface="+mn-lt"/>
            </a:endParaRPr>
          </a:p>
          <a:p>
            <a:pPr lvl="2"/>
            <a:r>
              <a:rPr lang="de-DE" sz="2925" dirty="0">
                <a:latin typeface="+mn-lt"/>
              </a:rPr>
              <a:t>Transferieren </a:t>
            </a:r>
            <a:br>
              <a:rPr lang="de-DE" sz="2925" dirty="0">
                <a:latin typeface="+mn-lt"/>
              </a:rPr>
            </a:br>
            <a:r>
              <a:rPr lang="de-DE" dirty="0">
                <a:latin typeface="+mn-lt"/>
              </a:rPr>
              <a:t>Nachhaltigkeit im Alltag sichern</a:t>
            </a:r>
          </a:p>
          <a:p>
            <a:pPr lvl="2"/>
            <a:endParaRPr lang="de-DE" dirty="0">
              <a:latin typeface="+mn-lt"/>
            </a:endParaRPr>
          </a:p>
        </p:txBody>
      </p:sp>
      <p:sp>
        <p:nvSpPr>
          <p:cNvPr id="5" name="Textfeld 4"/>
          <p:cNvSpPr txBox="1"/>
          <p:nvPr/>
        </p:nvSpPr>
        <p:spPr>
          <a:xfrm>
            <a:off x="630564" y="1361231"/>
            <a:ext cx="3386332" cy="4732065"/>
          </a:xfrm>
          <a:prstGeom prst="rect">
            <a:avLst/>
          </a:prstGeom>
          <a:solidFill>
            <a:schemeClr val="accent1">
              <a:lumMod val="60000"/>
              <a:lumOff val="40000"/>
              <a:alpha val="50196"/>
            </a:schemeClr>
          </a:solidFill>
        </p:spPr>
        <p:txBody>
          <a:bodyPr wrap="square" rtlCol="0">
            <a:spAutoFit/>
          </a:bodyPr>
          <a:lstStyle/>
          <a:p>
            <a:r>
              <a:rPr lang="de-DE" sz="2275" dirty="0"/>
              <a:t> </a:t>
            </a:r>
          </a:p>
          <a:p>
            <a:endParaRPr lang="de-DE" sz="2275" dirty="0"/>
          </a:p>
          <a:p>
            <a:r>
              <a:rPr lang="de-DE" sz="2400" dirty="0">
                <a:latin typeface="+mn-lt"/>
              </a:rPr>
              <a:t>Komplementär-therapeutisch handeln</a:t>
            </a:r>
          </a:p>
          <a:p>
            <a:endParaRPr lang="de-DE" sz="2400" dirty="0">
              <a:latin typeface="+mn-lt"/>
            </a:endParaRPr>
          </a:p>
          <a:p>
            <a:endParaRPr lang="de-DE" sz="2400" dirty="0">
              <a:latin typeface="+mn-lt"/>
            </a:endParaRPr>
          </a:p>
          <a:p>
            <a:endParaRPr lang="de-DE" sz="2400" dirty="0">
              <a:latin typeface="+mn-lt"/>
            </a:endParaRPr>
          </a:p>
          <a:p>
            <a:endParaRPr lang="de-DE" sz="2400" dirty="0">
              <a:latin typeface="+mn-lt"/>
            </a:endParaRPr>
          </a:p>
          <a:p>
            <a:endParaRPr lang="de-DE" sz="2400" dirty="0">
              <a:latin typeface="+mn-lt"/>
            </a:endParaRPr>
          </a:p>
          <a:p>
            <a:endParaRPr lang="de-DE" sz="2400" dirty="0">
              <a:latin typeface="+mn-lt"/>
            </a:endParaRPr>
          </a:p>
          <a:p>
            <a:endParaRPr lang="de-DE" sz="2400" dirty="0">
              <a:latin typeface="+mn-lt"/>
            </a:endParaRPr>
          </a:p>
          <a:p>
            <a:endParaRPr lang="de-DE" sz="2000" dirty="0"/>
          </a:p>
          <a:p>
            <a:endParaRPr lang="de-DE" sz="2000" dirty="0"/>
          </a:p>
        </p:txBody>
      </p:sp>
      <p:sp>
        <p:nvSpPr>
          <p:cNvPr id="2" name="Foliennummernplatzhalter 1"/>
          <p:cNvSpPr>
            <a:spLocks noGrp="1"/>
          </p:cNvSpPr>
          <p:nvPr>
            <p:ph type="sldNum" sz="quarter" idx="12"/>
          </p:nvPr>
        </p:nvSpPr>
        <p:spPr/>
        <p:txBody>
          <a:bodyPr/>
          <a:lstStyle/>
          <a:p>
            <a:fld id="{77EFDFF3-D3F7-E44E-B187-E043F244B7C6}" type="slidenum">
              <a:rPr lang="de-DE" smtClean="0"/>
              <a:t>30</a:t>
            </a:fld>
            <a:endParaRPr lang="de-DE" dirty="0"/>
          </a:p>
        </p:txBody>
      </p:sp>
      <p:sp>
        <p:nvSpPr>
          <p:cNvPr id="3" name="Textfeld 2"/>
          <p:cNvSpPr txBox="1"/>
          <p:nvPr/>
        </p:nvSpPr>
        <p:spPr>
          <a:xfrm>
            <a:off x="0" y="0"/>
            <a:ext cx="9907200" cy="1267200"/>
          </a:xfrm>
          <a:prstGeom prst="rect">
            <a:avLst/>
          </a:prstGeom>
          <a:noFill/>
        </p:spPr>
        <p:txBody>
          <a:bodyPr wrap="none" rtlCol="0" anchor="ctr" anchorCtr="0">
            <a:spAutoFit/>
          </a:bodyPr>
          <a:lstStyle/>
          <a:p>
            <a:pPr algn="ctr" defTabSz="457200"/>
            <a:r>
              <a:rPr lang="de-DE" sz="3200" dirty="0">
                <a:solidFill>
                  <a:srgbClr val="0086CA"/>
                </a:solidFill>
                <a:latin typeface="Gotham Medium"/>
                <a:ea typeface="+mj-ea"/>
                <a:cs typeface="+mj-cs"/>
              </a:rPr>
              <a:t>Handlungskompetenzen A1 - A4 </a:t>
            </a:r>
          </a:p>
          <a:p>
            <a:endParaRPr lang="de-DE" dirty="0"/>
          </a:p>
        </p:txBody>
      </p:sp>
    </p:spTree>
    <p:extLst>
      <p:ext uri="{BB962C8B-B14F-4D97-AF65-F5344CB8AC3E}">
        <p14:creationId xmlns:p14="http://schemas.microsoft.com/office/powerpoint/2010/main" val="1465689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BDF93F5-7A8F-E6AC-AC34-FC8FA79A6EF7}"/>
              </a:ext>
            </a:extLst>
          </p:cNvPr>
          <p:cNvSpPr>
            <a:spLocks noGrp="1"/>
          </p:cNvSpPr>
          <p:nvPr>
            <p:ph idx="1"/>
          </p:nvPr>
        </p:nvSpPr>
        <p:spPr/>
        <p:txBody>
          <a:bodyPr/>
          <a:lstStyle/>
          <a:p>
            <a:pPr marL="0" indent="0">
              <a:buNone/>
            </a:pPr>
            <a:r>
              <a:rPr lang="en-GB" sz="2400" dirty="0"/>
              <a:t>Diese </a:t>
            </a:r>
            <a:r>
              <a:rPr lang="en-GB" sz="2400" dirty="0" err="1"/>
              <a:t>Kompetenzen</a:t>
            </a:r>
            <a:r>
              <a:rPr lang="en-GB" sz="2400" dirty="0"/>
              <a:t> sind im Detail in der </a:t>
            </a:r>
            <a:r>
              <a:rPr lang="en-GB" sz="2400" dirty="0" err="1"/>
              <a:t>Wegleitung</a:t>
            </a:r>
            <a:r>
              <a:rPr lang="en-GB" sz="2400" dirty="0"/>
              <a:t> </a:t>
            </a:r>
            <a:r>
              <a:rPr lang="en-GB" sz="2400" dirty="0" err="1"/>
              <a:t>zum</a:t>
            </a:r>
            <a:r>
              <a:rPr lang="en-GB" sz="2400" dirty="0"/>
              <a:t> </a:t>
            </a:r>
            <a:r>
              <a:rPr lang="en-GB" sz="2400" dirty="0" err="1"/>
              <a:t>Verfassen</a:t>
            </a:r>
            <a:r>
              <a:rPr lang="en-GB" sz="2400" dirty="0"/>
              <a:t> des Essays, Kapitel 2.2 </a:t>
            </a:r>
            <a:r>
              <a:rPr lang="en-GB" sz="2400" dirty="0" err="1"/>
              <a:t>beschrieben</a:t>
            </a:r>
            <a:r>
              <a:rPr lang="en-GB" sz="2400" dirty="0"/>
              <a:t> : </a:t>
            </a:r>
          </a:p>
          <a:p>
            <a:endParaRPr lang="en-GB" sz="2400" dirty="0"/>
          </a:p>
          <a:p>
            <a:pPr>
              <a:buFont typeface="Wingdings" panose="05000000000000000000" pitchFamily="2" charset="2"/>
              <a:buChar char="Ø"/>
            </a:pPr>
            <a:r>
              <a:rPr lang="en-GB" sz="2400" dirty="0">
                <a:hlinkClick r:id="rId3"/>
              </a:rPr>
              <a:t> </a:t>
            </a:r>
            <a:r>
              <a:rPr lang="en-GB" sz="2400" dirty="0">
                <a:hlinkClick r:id="rId4"/>
              </a:rPr>
              <a:t>https://www.oda-kt.ch/fileadmin/user_upload/pdf/D/Reglemente/220101_Wegleitung_Essay_GWV_BZ_de.pdf</a:t>
            </a:r>
            <a:r>
              <a:rPr lang="en-GB" sz="2400" dirty="0"/>
              <a:t> </a:t>
            </a:r>
            <a:endParaRPr lang="de-CH" dirty="0"/>
          </a:p>
        </p:txBody>
      </p:sp>
      <p:sp>
        <p:nvSpPr>
          <p:cNvPr id="3" name="Foliennummernplatzhalter 2">
            <a:extLst>
              <a:ext uri="{FF2B5EF4-FFF2-40B4-BE49-F238E27FC236}">
                <a16:creationId xmlns:a16="http://schemas.microsoft.com/office/drawing/2014/main" id="{B0375862-FF37-C223-41B7-6448CF29976F}"/>
              </a:ext>
            </a:extLst>
          </p:cNvPr>
          <p:cNvSpPr>
            <a:spLocks noGrp="1"/>
          </p:cNvSpPr>
          <p:nvPr>
            <p:ph type="sldNum" sz="quarter" idx="12"/>
          </p:nvPr>
        </p:nvSpPr>
        <p:spPr/>
        <p:txBody>
          <a:bodyPr/>
          <a:lstStyle/>
          <a:p>
            <a:fld id="{BF4A088D-D6FD-8246-8EC1-059C2A09D4E7}" type="slidenum">
              <a:rPr lang="de-DE" smtClean="0"/>
              <a:t>31</a:t>
            </a:fld>
            <a:endParaRPr lang="de-DE"/>
          </a:p>
        </p:txBody>
      </p:sp>
      <p:sp>
        <p:nvSpPr>
          <p:cNvPr id="4" name="Textplatzhalter 3">
            <a:extLst>
              <a:ext uri="{FF2B5EF4-FFF2-40B4-BE49-F238E27FC236}">
                <a16:creationId xmlns:a16="http://schemas.microsoft.com/office/drawing/2014/main" id="{DAE169AF-C0D1-4EB5-A987-94EAE1B5533B}"/>
              </a:ext>
            </a:extLst>
          </p:cNvPr>
          <p:cNvSpPr>
            <a:spLocks noGrp="1"/>
          </p:cNvSpPr>
          <p:nvPr>
            <p:ph type="body" sz="quarter" idx="13"/>
          </p:nvPr>
        </p:nvSpPr>
        <p:spPr/>
        <p:txBody>
          <a:bodyPr>
            <a:normAutofit/>
          </a:bodyPr>
          <a:lstStyle/>
          <a:p>
            <a:r>
              <a:rPr lang="de-CH" sz="2800" dirty="0"/>
              <a:t>Berufliche Handlungskompetenzen</a:t>
            </a:r>
          </a:p>
        </p:txBody>
      </p:sp>
    </p:spTree>
    <p:extLst>
      <p:ext uri="{BB962C8B-B14F-4D97-AF65-F5344CB8AC3E}">
        <p14:creationId xmlns:p14="http://schemas.microsoft.com/office/powerpoint/2010/main" val="651580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D56B200-4862-D39D-D628-F8C504C16332}"/>
              </a:ext>
            </a:extLst>
          </p:cNvPr>
          <p:cNvSpPr>
            <a:spLocks noGrp="1"/>
          </p:cNvSpPr>
          <p:nvPr>
            <p:ph idx="1"/>
          </p:nvPr>
        </p:nvSpPr>
        <p:spPr/>
        <p:txBody>
          <a:bodyPr/>
          <a:lstStyle/>
          <a:p>
            <a:pPr marL="0" indent="0">
              <a:buNone/>
            </a:pPr>
            <a:endParaRPr lang="fr-FR" sz="2400" dirty="0"/>
          </a:p>
          <a:p>
            <a:pPr marL="0" indent="0">
              <a:buNone/>
            </a:pPr>
            <a:r>
              <a:rPr lang="de-DE" sz="2400" dirty="0"/>
              <a:t>Im Laufe dieses Jahres wird das derzeitige Berufsbild durch ein Qualifikationsprofil ersetzt.</a:t>
            </a:r>
          </a:p>
          <a:p>
            <a:pPr marL="0" indent="0">
              <a:buNone/>
            </a:pPr>
            <a:endParaRPr lang="fr-CH" sz="2400" dirty="0"/>
          </a:p>
          <a:p>
            <a:pPr>
              <a:buFont typeface="Wingdings" panose="05000000000000000000" pitchFamily="2" charset="2"/>
              <a:buChar char="Ø"/>
            </a:pPr>
            <a:r>
              <a:rPr lang="fr-CH" sz="2400" dirty="0">
                <a:hlinkClick r:id="rId3"/>
              </a:rPr>
              <a:t>https://www.oda-kt.ch/fileadmin/user_upload/250319_Qualifikationsprofil_KT_d.pdf</a:t>
            </a:r>
            <a:r>
              <a:rPr lang="fr-CH" sz="2400" dirty="0"/>
              <a:t> </a:t>
            </a:r>
          </a:p>
        </p:txBody>
      </p:sp>
      <p:sp>
        <p:nvSpPr>
          <p:cNvPr id="3" name="Foliennummernplatzhalter 2">
            <a:extLst>
              <a:ext uri="{FF2B5EF4-FFF2-40B4-BE49-F238E27FC236}">
                <a16:creationId xmlns:a16="http://schemas.microsoft.com/office/drawing/2014/main" id="{B6BA08CE-E783-A8F7-CDF6-DA1DD950C87D}"/>
              </a:ext>
            </a:extLst>
          </p:cNvPr>
          <p:cNvSpPr>
            <a:spLocks noGrp="1"/>
          </p:cNvSpPr>
          <p:nvPr>
            <p:ph type="sldNum" sz="quarter" idx="12"/>
          </p:nvPr>
        </p:nvSpPr>
        <p:spPr/>
        <p:txBody>
          <a:bodyPr/>
          <a:lstStyle/>
          <a:p>
            <a:fld id="{BF4A088D-D6FD-8246-8EC1-059C2A09D4E7}" type="slidenum">
              <a:rPr lang="de-DE" smtClean="0"/>
              <a:t>32</a:t>
            </a:fld>
            <a:endParaRPr lang="de-DE"/>
          </a:p>
        </p:txBody>
      </p:sp>
      <p:sp>
        <p:nvSpPr>
          <p:cNvPr id="4" name="Textplatzhalter 3">
            <a:extLst>
              <a:ext uri="{FF2B5EF4-FFF2-40B4-BE49-F238E27FC236}">
                <a16:creationId xmlns:a16="http://schemas.microsoft.com/office/drawing/2014/main" id="{181F3C8F-A201-C631-B555-4C08AAE8EC32}"/>
              </a:ext>
            </a:extLst>
          </p:cNvPr>
          <p:cNvSpPr>
            <a:spLocks noGrp="1"/>
          </p:cNvSpPr>
          <p:nvPr>
            <p:ph type="body" sz="quarter" idx="13"/>
          </p:nvPr>
        </p:nvSpPr>
        <p:spPr/>
        <p:txBody>
          <a:bodyPr>
            <a:normAutofit fontScale="62500" lnSpcReduction="20000"/>
          </a:bodyPr>
          <a:lstStyle/>
          <a:p>
            <a:endParaRPr lang="de-CH" sz="2800" dirty="0"/>
          </a:p>
          <a:p>
            <a:r>
              <a:rPr lang="de-CH" sz="2800" dirty="0"/>
              <a:t>Qualifikationsprofil Komplementärtherapie</a:t>
            </a:r>
            <a:endParaRPr lang="fr-CH" sz="2800" dirty="0"/>
          </a:p>
        </p:txBody>
      </p:sp>
    </p:spTree>
    <p:extLst>
      <p:ext uri="{BB962C8B-B14F-4D97-AF65-F5344CB8AC3E}">
        <p14:creationId xmlns:p14="http://schemas.microsoft.com/office/powerpoint/2010/main" val="1047425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35D9B34-922E-EA92-7ECF-D57793C81164}"/>
              </a:ext>
            </a:extLst>
          </p:cNvPr>
          <p:cNvSpPr>
            <a:spLocks noGrp="1"/>
          </p:cNvSpPr>
          <p:nvPr>
            <p:ph idx="1"/>
          </p:nvPr>
        </p:nvSpPr>
        <p:spPr/>
        <p:txBody>
          <a:bodyPr/>
          <a:lstStyle/>
          <a:p>
            <a:pPr marL="0" indent="0">
              <a:buNone/>
            </a:pPr>
            <a:r>
              <a:rPr lang="de-CH" sz="2400" b="1" dirty="0"/>
              <a:t>Ziele der KT: </a:t>
            </a:r>
          </a:p>
          <a:p>
            <a:r>
              <a:rPr lang="de-CH" sz="2400" dirty="0"/>
              <a:t>Stärkung der Selbstregulation</a:t>
            </a:r>
          </a:p>
          <a:p>
            <a:r>
              <a:rPr lang="fr-FR" sz="2400" dirty="0" err="1"/>
              <a:t>Stärkung</a:t>
            </a:r>
            <a:r>
              <a:rPr lang="fr-FR" sz="2400" dirty="0"/>
              <a:t> der </a:t>
            </a:r>
            <a:r>
              <a:rPr lang="fr-FR" sz="2400" dirty="0" err="1"/>
              <a:t>Selbstwahrnehmung</a:t>
            </a:r>
            <a:endParaRPr lang="fr-FR" sz="2400" dirty="0"/>
          </a:p>
          <a:p>
            <a:r>
              <a:rPr lang="fr-FR" sz="2400" dirty="0" err="1"/>
              <a:t>Stärkung</a:t>
            </a:r>
            <a:r>
              <a:rPr lang="fr-FR" sz="2400" dirty="0"/>
              <a:t> der </a:t>
            </a:r>
            <a:r>
              <a:rPr lang="fr-FR" sz="2400" dirty="0" err="1"/>
              <a:t>Genesungskompetenz</a:t>
            </a:r>
            <a:endParaRPr lang="fr-FR" sz="2400" dirty="0"/>
          </a:p>
          <a:p>
            <a:pPr marL="0" indent="0">
              <a:buNone/>
            </a:pPr>
            <a:endParaRPr lang="fr-FR" sz="2400" b="1" dirty="0"/>
          </a:p>
          <a:p>
            <a:pPr marL="0" indent="0">
              <a:buNone/>
            </a:pPr>
            <a:r>
              <a:rPr lang="fr-FR" sz="2400" b="1" dirty="0" err="1"/>
              <a:t>Fokus</a:t>
            </a:r>
            <a:r>
              <a:rPr lang="fr-FR" sz="2400" b="1" dirty="0"/>
              <a:t> der KT: </a:t>
            </a:r>
          </a:p>
          <a:p>
            <a:r>
              <a:rPr lang="fr-FR" sz="2400" dirty="0" err="1"/>
              <a:t>Ressourcen</a:t>
            </a:r>
            <a:endParaRPr lang="fr-FR" sz="2400" dirty="0"/>
          </a:p>
          <a:p>
            <a:r>
              <a:rPr lang="fr-FR" sz="2400" dirty="0" err="1"/>
              <a:t>Resilienz</a:t>
            </a:r>
            <a:endParaRPr lang="fr-FR" sz="2400" dirty="0"/>
          </a:p>
          <a:p>
            <a:r>
              <a:rPr lang="fr-FR" sz="2400" dirty="0" err="1"/>
              <a:t>Kohärenzgefühl</a:t>
            </a:r>
            <a:endParaRPr lang="fr-FR" sz="2400" dirty="0"/>
          </a:p>
          <a:p>
            <a:r>
              <a:rPr lang="fr-FR" sz="2400" dirty="0" err="1"/>
              <a:t>Selbstermächtigung</a:t>
            </a:r>
            <a:endParaRPr lang="de-CH" sz="2400" dirty="0"/>
          </a:p>
        </p:txBody>
      </p:sp>
      <p:sp>
        <p:nvSpPr>
          <p:cNvPr id="3" name="Foliennummernplatzhalter 2">
            <a:extLst>
              <a:ext uri="{FF2B5EF4-FFF2-40B4-BE49-F238E27FC236}">
                <a16:creationId xmlns:a16="http://schemas.microsoft.com/office/drawing/2014/main" id="{2B9D9ECC-C4BA-7523-E165-7B8039C5721A}"/>
              </a:ext>
            </a:extLst>
          </p:cNvPr>
          <p:cNvSpPr>
            <a:spLocks noGrp="1"/>
          </p:cNvSpPr>
          <p:nvPr>
            <p:ph type="sldNum" sz="quarter" idx="12"/>
          </p:nvPr>
        </p:nvSpPr>
        <p:spPr/>
        <p:txBody>
          <a:bodyPr/>
          <a:lstStyle/>
          <a:p>
            <a:fld id="{BF4A088D-D6FD-8246-8EC1-059C2A09D4E7}" type="slidenum">
              <a:rPr lang="de-DE" smtClean="0"/>
              <a:t>33</a:t>
            </a:fld>
            <a:endParaRPr lang="de-DE"/>
          </a:p>
        </p:txBody>
      </p:sp>
      <p:sp>
        <p:nvSpPr>
          <p:cNvPr id="4" name="Textplatzhalter 3">
            <a:extLst>
              <a:ext uri="{FF2B5EF4-FFF2-40B4-BE49-F238E27FC236}">
                <a16:creationId xmlns:a16="http://schemas.microsoft.com/office/drawing/2014/main" id="{09367919-8D93-1FDF-C3D0-08BBB90AF4F7}"/>
              </a:ext>
            </a:extLst>
          </p:cNvPr>
          <p:cNvSpPr>
            <a:spLocks noGrp="1"/>
          </p:cNvSpPr>
          <p:nvPr>
            <p:ph type="body" sz="quarter" idx="13"/>
          </p:nvPr>
        </p:nvSpPr>
        <p:spPr/>
        <p:txBody>
          <a:bodyPr/>
          <a:lstStyle/>
          <a:p>
            <a:r>
              <a:rPr lang="de-CH" sz="2800" dirty="0"/>
              <a:t>Grundlagen der KT</a:t>
            </a:r>
          </a:p>
        </p:txBody>
      </p:sp>
    </p:spTree>
    <p:extLst>
      <p:ext uri="{BB962C8B-B14F-4D97-AF65-F5344CB8AC3E}">
        <p14:creationId xmlns:p14="http://schemas.microsoft.com/office/powerpoint/2010/main" val="3305809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44488" y="776317"/>
            <a:ext cx="9246672" cy="984885"/>
          </a:xfrm>
          <a:prstGeom prst="rect">
            <a:avLst/>
          </a:prstGeom>
          <a:solidFill>
            <a:schemeClr val="tx2">
              <a:lumMod val="40000"/>
              <a:lumOff val="60000"/>
            </a:schemeClr>
          </a:solidFill>
        </p:spPr>
        <p:txBody>
          <a:bodyPr wrap="square" rtlCol="0">
            <a:spAutoFit/>
          </a:bodyPr>
          <a:lstStyle/>
          <a:p>
            <a:pPr algn="ctr"/>
            <a:r>
              <a:rPr lang="de-DE" sz="3200" b="1" dirty="0">
                <a:latin typeface="GOTHAM BOOK" pitchFamily="2" charset="0"/>
              </a:rPr>
              <a:t>Beurteilungskriterien</a:t>
            </a:r>
          </a:p>
          <a:p>
            <a:pPr algn="ctr"/>
            <a:endParaRPr lang="de-DE" sz="2600" dirty="0"/>
          </a:p>
        </p:txBody>
      </p:sp>
      <p:sp>
        <p:nvSpPr>
          <p:cNvPr id="6" name="Textfeld 5"/>
          <p:cNvSpPr txBox="1"/>
          <p:nvPr/>
        </p:nvSpPr>
        <p:spPr>
          <a:xfrm>
            <a:off x="344488" y="1268760"/>
            <a:ext cx="9246672" cy="4878259"/>
          </a:xfrm>
          <a:prstGeom prst="rect">
            <a:avLst/>
          </a:prstGeom>
          <a:solidFill>
            <a:srgbClr val="CCC1DA"/>
          </a:solidFill>
        </p:spPr>
        <p:txBody>
          <a:bodyPr wrap="square" rtlCol="0">
            <a:spAutoFit/>
          </a:bodyPr>
          <a:lstStyle/>
          <a:p>
            <a:endParaRPr lang="de-CH" sz="800" dirty="0"/>
          </a:p>
          <a:p>
            <a:pPr marL="342900" indent="-342900">
              <a:spcAft>
                <a:spcPts val="600"/>
              </a:spcAft>
              <a:buFont typeface="Arial" panose="020B0604020202020204" pitchFamily="34" charset="0"/>
              <a:buChar char="•"/>
            </a:pPr>
            <a:r>
              <a:rPr lang="de-CH" sz="2100" dirty="0">
                <a:latin typeface="+mn-lt"/>
              </a:rPr>
              <a:t>Der Essay ist nach </a:t>
            </a:r>
            <a:r>
              <a:rPr lang="de-CH" sz="2100" b="1" dirty="0">
                <a:latin typeface="+mn-lt"/>
              </a:rPr>
              <a:t>den inhaltlichen und formalen Vorgaben </a:t>
            </a:r>
            <a:r>
              <a:rPr lang="de-CH" sz="2100" dirty="0">
                <a:latin typeface="+mn-lt"/>
              </a:rPr>
              <a:t>der Wegleitung gegliedert. </a:t>
            </a:r>
          </a:p>
          <a:p>
            <a:pPr marL="342900" indent="-342900">
              <a:spcAft>
                <a:spcPts val="600"/>
              </a:spcAft>
              <a:buFont typeface="Arial" panose="020B0604020202020204" pitchFamily="34" charset="0"/>
              <a:buChar char="•"/>
            </a:pPr>
            <a:r>
              <a:rPr lang="de-CH" sz="2100" dirty="0">
                <a:latin typeface="+mn-lt"/>
              </a:rPr>
              <a:t>Das </a:t>
            </a:r>
            <a:r>
              <a:rPr lang="de-CH" sz="2100" b="1" dirty="0">
                <a:latin typeface="+mn-lt"/>
              </a:rPr>
              <a:t>Thema/die Fragestellung </a:t>
            </a:r>
            <a:r>
              <a:rPr lang="de-CH" sz="2100" dirty="0">
                <a:latin typeface="+mn-lt"/>
              </a:rPr>
              <a:t>steht im Mittelpunkt des Essays. (x2)</a:t>
            </a:r>
          </a:p>
          <a:p>
            <a:pPr marL="342900" indent="-342900">
              <a:spcAft>
                <a:spcPts val="600"/>
              </a:spcAft>
              <a:buFont typeface="Arial" panose="020B0604020202020204" pitchFamily="34" charset="0"/>
              <a:buChar char="•"/>
            </a:pPr>
            <a:r>
              <a:rPr lang="de-CH" sz="2100" dirty="0">
                <a:latin typeface="+mn-lt"/>
              </a:rPr>
              <a:t>Die </a:t>
            </a:r>
            <a:r>
              <a:rPr lang="de-CH" sz="2100" b="1" dirty="0" err="1">
                <a:latin typeface="+mn-lt"/>
              </a:rPr>
              <a:t>ausgewählten</a:t>
            </a:r>
            <a:r>
              <a:rPr lang="de-CH" sz="2100" b="1" dirty="0">
                <a:latin typeface="+mn-lt"/>
              </a:rPr>
              <a:t> KT-Kompetenzen </a:t>
            </a:r>
            <a:r>
              <a:rPr lang="de-CH" sz="2100" dirty="0">
                <a:latin typeface="+mn-lt"/>
              </a:rPr>
              <a:t>werden in den </a:t>
            </a:r>
            <a:r>
              <a:rPr lang="de-CH" sz="2100" dirty="0" err="1">
                <a:latin typeface="+mn-lt"/>
              </a:rPr>
              <a:t>Ausführungen</a:t>
            </a:r>
            <a:r>
              <a:rPr lang="de-CH" sz="2100" dirty="0">
                <a:latin typeface="+mn-lt"/>
              </a:rPr>
              <a:t> und Praxisbeispielen aus eigener Erfahrung beschrieben und reflektiert. (x2)</a:t>
            </a:r>
          </a:p>
          <a:p>
            <a:pPr marL="342900" indent="-342900">
              <a:spcAft>
                <a:spcPts val="600"/>
              </a:spcAft>
              <a:buFont typeface="Arial" panose="020B0604020202020204" pitchFamily="34" charset="0"/>
              <a:buChar char="•"/>
            </a:pPr>
            <a:r>
              <a:rPr lang="de-CH" sz="2100" dirty="0">
                <a:latin typeface="+mn-lt"/>
              </a:rPr>
              <a:t>Das beschriebene Handeln (</a:t>
            </a:r>
            <a:r>
              <a:rPr lang="de-CH" sz="2100" b="1" dirty="0">
                <a:latin typeface="+mn-lt"/>
              </a:rPr>
              <a:t>Praxisbeispiele</a:t>
            </a:r>
            <a:r>
              <a:rPr lang="de-CH" sz="2100" dirty="0">
                <a:latin typeface="+mn-lt"/>
              </a:rPr>
              <a:t>) entspricht dem Kompetenzprofil der KT. (x3)</a:t>
            </a:r>
          </a:p>
          <a:p>
            <a:pPr marL="342900" indent="-342900">
              <a:spcAft>
                <a:spcPts val="600"/>
              </a:spcAft>
              <a:buFont typeface="Arial" panose="020B0604020202020204" pitchFamily="34" charset="0"/>
              <a:buChar char="•"/>
            </a:pPr>
            <a:r>
              <a:rPr lang="de-CH" sz="2100" b="1" dirty="0">
                <a:latin typeface="+mn-lt"/>
              </a:rPr>
              <a:t>Prozesszentrierung, Ressourcenorientierung </a:t>
            </a:r>
            <a:r>
              <a:rPr lang="de-CH" sz="2100" dirty="0">
                <a:latin typeface="+mn-lt"/>
              </a:rPr>
              <a:t>und </a:t>
            </a:r>
            <a:r>
              <a:rPr lang="de-CH" sz="2100" b="1" dirty="0">
                <a:latin typeface="+mn-lt"/>
              </a:rPr>
              <a:t>interaktives Vorgehen </a:t>
            </a:r>
            <a:r>
              <a:rPr lang="de-CH" sz="2100" dirty="0">
                <a:latin typeface="+mn-lt"/>
              </a:rPr>
              <a:t>sind klar erkennbar. (x3)</a:t>
            </a:r>
          </a:p>
          <a:p>
            <a:pPr marL="342900" indent="-342900">
              <a:spcAft>
                <a:spcPts val="600"/>
              </a:spcAft>
              <a:buFont typeface="Arial" panose="020B0604020202020204" pitchFamily="34" charset="0"/>
              <a:buChar char="•"/>
            </a:pPr>
            <a:r>
              <a:rPr lang="de-CH" sz="2100" dirty="0">
                <a:latin typeface="+mn-lt"/>
              </a:rPr>
              <a:t>Die </a:t>
            </a:r>
            <a:r>
              <a:rPr lang="de-CH" sz="2100" dirty="0" err="1">
                <a:latin typeface="+mn-lt"/>
              </a:rPr>
              <a:t>Ausführungen</a:t>
            </a:r>
            <a:r>
              <a:rPr lang="de-CH" sz="2100" dirty="0">
                <a:latin typeface="+mn-lt"/>
              </a:rPr>
              <a:t> und Praxisbeispiele werden in Bezug </a:t>
            </a:r>
            <a:r>
              <a:rPr lang="de-CH" sz="2100" b="1" dirty="0">
                <a:latin typeface="+mn-lt"/>
              </a:rPr>
              <a:t>auf Ziele und Fokus der KT </a:t>
            </a:r>
            <a:r>
              <a:rPr lang="de-CH" sz="2100" dirty="0">
                <a:latin typeface="+mn-lt"/>
              </a:rPr>
              <a:t>dargelegt und </a:t>
            </a:r>
            <a:r>
              <a:rPr lang="de-CH" sz="2100" dirty="0" err="1">
                <a:latin typeface="+mn-lt"/>
              </a:rPr>
              <a:t>begründet</a:t>
            </a:r>
            <a:r>
              <a:rPr lang="de-CH" sz="2100" dirty="0">
                <a:latin typeface="+mn-lt"/>
              </a:rPr>
              <a:t>. (x3)</a:t>
            </a:r>
          </a:p>
          <a:p>
            <a:pPr marL="342900" indent="-342900">
              <a:spcAft>
                <a:spcPts val="400"/>
              </a:spcAft>
              <a:buFont typeface="Arial" panose="020B0604020202020204" pitchFamily="34" charset="0"/>
              <a:buChar char="•"/>
            </a:pPr>
            <a:r>
              <a:rPr lang="de-CH" sz="2100" dirty="0">
                <a:latin typeface="+mn-lt"/>
              </a:rPr>
              <a:t>Die gewonnenen Erkenntnisse und Schlussfolgerungen werden beschrieben und </a:t>
            </a:r>
            <a:r>
              <a:rPr lang="de-CH" sz="2100" b="1" dirty="0">
                <a:latin typeface="+mn-lt"/>
              </a:rPr>
              <a:t>reflektiert</a:t>
            </a:r>
            <a:r>
              <a:rPr lang="de-CH" sz="2100" dirty="0">
                <a:latin typeface="+mn-lt"/>
              </a:rPr>
              <a:t>. (x2)</a:t>
            </a:r>
            <a:endParaRPr lang="de-DE" sz="2100" dirty="0">
              <a:latin typeface="+mn-lt"/>
            </a:endParaRPr>
          </a:p>
        </p:txBody>
      </p:sp>
    </p:spTree>
    <p:extLst>
      <p:ext uri="{BB962C8B-B14F-4D97-AF65-F5344CB8AC3E}">
        <p14:creationId xmlns:p14="http://schemas.microsoft.com/office/powerpoint/2010/main" val="522020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8"/>
          <p:cNvSpPr>
            <a:spLocks noGrp="1" noChangeArrowheads="1"/>
          </p:cNvSpPr>
          <p:nvPr>
            <p:ph type="title"/>
          </p:nvPr>
        </p:nvSpPr>
        <p:spPr>
          <a:xfrm>
            <a:off x="0" y="0"/>
            <a:ext cx="9907960" cy="1187624"/>
          </a:xfrm>
        </p:spPr>
        <p:txBody>
          <a:bodyPr>
            <a:normAutofit/>
          </a:bodyPr>
          <a:lstStyle/>
          <a:p>
            <a:pPr fontAlgn="base">
              <a:spcAft>
                <a:spcPct val="0"/>
              </a:spcAft>
            </a:pPr>
            <a:r>
              <a:rPr lang="de-CH" sz="3200" dirty="0">
                <a:solidFill>
                  <a:srgbClr val="008CCE"/>
                </a:solidFill>
                <a:latin typeface="Gotham medium"/>
                <a:cs typeface="Gotham medium"/>
              </a:rPr>
              <a:t>Preis Gleichwertigkeitsverfahren </a:t>
            </a:r>
            <a:endParaRPr lang="de-DE" sz="3200" dirty="0">
              <a:solidFill>
                <a:srgbClr val="008CCE"/>
              </a:solidFill>
              <a:latin typeface="Gotham medium"/>
              <a:cs typeface="Gotham medium"/>
            </a:endParaRPr>
          </a:p>
        </p:txBody>
      </p:sp>
      <p:sp>
        <p:nvSpPr>
          <p:cNvPr id="4" name="Foliennummernplatzhalter 3"/>
          <p:cNvSpPr>
            <a:spLocks noGrp="1"/>
          </p:cNvSpPr>
          <p:nvPr>
            <p:ph type="sldNum" sz="quarter" idx="12"/>
          </p:nvPr>
        </p:nvSpPr>
        <p:spPr/>
        <p:txBody>
          <a:bodyPr/>
          <a:lstStyle/>
          <a:p>
            <a:fld id="{BF4A088D-D6FD-8246-8EC1-059C2A09D4E7}" type="slidenum">
              <a:rPr lang="de-DE" smtClean="0"/>
              <a:t>35</a:t>
            </a:fld>
            <a:endParaRPr lang="de-DE" dirty="0"/>
          </a:p>
        </p:txBody>
      </p:sp>
      <p:sp>
        <p:nvSpPr>
          <p:cNvPr id="2" name="Textfeld 1"/>
          <p:cNvSpPr txBox="1"/>
          <p:nvPr/>
        </p:nvSpPr>
        <p:spPr>
          <a:xfrm>
            <a:off x="776536" y="1196752"/>
            <a:ext cx="8424936" cy="4832092"/>
          </a:xfrm>
          <a:prstGeom prst="rect">
            <a:avLst/>
          </a:prstGeom>
          <a:noFill/>
        </p:spPr>
        <p:txBody>
          <a:bodyPr wrap="square" rtlCol="0">
            <a:spAutoFit/>
          </a:bodyPr>
          <a:lstStyle/>
          <a:p>
            <a:endParaRPr lang="de-DE" sz="2800" dirty="0"/>
          </a:p>
          <a:p>
            <a:pPr algn="ctr"/>
            <a:r>
              <a:rPr lang="de-DE" sz="2800" dirty="0">
                <a:latin typeface="+mn-lt"/>
              </a:rPr>
              <a:t>Für Mitglieder eines Mitgliedverbandes der OdA KT: </a:t>
            </a:r>
            <a:br>
              <a:rPr lang="de-DE" sz="2800" dirty="0">
                <a:latin typeface="+mn-lt"/>
              </a:rPr>
            </a:br>
            <a:r>
              <a:rPr lang="de-DE" sz="2800" dirty="0">
                <a:latin typeface="+mn-lt"/>
              </a:rPr>
              <a:t>CHF 1'500.-</a:t>
            </a:r>
          </a:p>
          <a:p>
            <a:pPr algn="ctr"/>
            <a:endParaRPr lang="de-DE" sz="2800" dirty="0">
              <a:latin typeface="+mn-lt"/>
            </a:endParaRPr>
          </a:p>
          <a:p>
            <a:pPr algn="ctr"/>
            <a:r>
              <a:rPr lang="de-DE" sz="2800" dirty="0">
                <a:latin typeface="+mn-lt"/>
              </a:rPr>
              <a:t>Für alle anderen Praktizierenden:</a:t>
            </a:r>
          </a:p>
          <a:p>
            <a:pPr algn="ctr"/>
            <a:r>
              <a:rPr lang="de-DE" sz="2800" dirty="0">
                <a:latin typeface="+mn-lt"/>
              </a:rPr>
              <a:t>CHF 1'650.-</a:t>
            </a:r>
          </a:p>
          <a:p>
            <a:endParaRPr lang="de-DE" sz="2800" dirty="0">
              <a:latin typeface="+mn-lt"/>
            </a:endParaRPr>
          </a:p>
          <a:p>
            <a:pPr algn="ctr"/>
            <a:r>
              <a:rPr lang="de-DE" sz="2800" dirty="0">
                <a:latin typeface="+mn-lt"/>
              </a:rPr>
              <a:t>Sonderpaketpreis für die gleichzeitige Buchung des Gleichwertigkeitsverfahrens und der HFP:</a:t>
            </a:r>
          </a:p>
          <a:p>
            <a:pPr algn="ctr"/>
            <a:r>
              <a:rPr lang="de-DE" sz="2800" dirty="0">
                <a:latin typeface="+mn-lt"/>
              </a:rPr>
              <a:t>CHF 4‘050.- statt CHF 4‘400.-</a:t>
            </a:r>
            <a:endParaRPr lang="de-DE" sz="2800" dirty="0">
              <a:solidFill>
                <a:srgbClr val="FF0000"/>
              </a:solidFill>
              <a:latin typeface="+mn-lt"/>
            </a:endParaRPr>
          </a:p>
          <a:p>
            <a:pPr algn="ctr"/>
            <a:endParaRPr lang="de-DE" sz="2800" dirty="0">
              <a:solidFill>
                <a:srgbClr val="FF0000"/>
              </a:solidFill>
              <a:latin typeface="+mn-lt"/>
            </a:endParaRPr>
          </a:p>
        </p:txBody>
      </p:sp>
    </p:spTree>
    <p:extLst>
      <p:ext uri="{BB962C8B-B14F-4D97-AF65-F5344CB8AC3E}">
        <p14:creationId xmlns:p14="http://schemas.microsoft.com/office/powerpoint/2010/main" val="3046685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58"/>
          <p:cNvSpPr>
            <a:spLocks noGrp="1" noChangeArrowheads="1"/>
          </p:cNvSpPr>
          <p:nvPr>
            <p:ph type="title"/>
          </p:nvPr>
        </p:nvSpPr>
        <p:spPr>
          <a:xfrm>
            <a:off x="0" y="0"/>
            <a:ext cx="9906000" cy="1268760"/>
          </a:xfrm>
        </p:spPr>
        <p:txBody>
          <a:bodyPr>
            <a:normAutofit/>
          </a:bodyPr>
          <a:lstStyle/>
          <a:p>
            <a:pPr fontAlgn="base">
              <a:spcAft>
                <a:spcPct val="0"/>
              </a:spcAft>
            </a:pPr>
            <a:r>
              <a:rPr lang="de-CH" sz="3200" dirty="0">
                <a:solidFill>
                  <a:srgbClr val="008CCE"/>
                </a:solidFill>
                <a:latin typeface="Gotham Medium"/>
              </a:rPr>
              <a:t>Bundesbeiträge</a:t>
            </a:r>
            <a:endParaRPr lang="de-DE" sz="3200" dirty="0">
              <a:solidFill>
                <a:srgbClr val="008CCE"/>
              </a:solidFill>
              <a:latin typeface="Gotham Medium"/>
            </a:endParaRPr>
          </a:p>
        </p:txBody>
      </p:sp>
      <p:sp>
        <p:nvSpPr>
          <p:cNvPr id="4" name="Foliennummernplatzhalter 3"/>
          <p:cNvSpPr>
            <a:spLocks noGrp="1"/>
          </p:cNvSpPr>
          <p:nvPr>
            <p:ph type="sldNum" sz="quarter" idx="12"/>
          </p:nvPr>
        </p:nvSpPr>
        <p:spPr/>
        <p:txBody>
          <a:bodyPr/>
          <a:lstStyle/>
          <a:p>
            <a:fld id="{BF4A088D-D6FD-8246-8EC1-059C2A09D4E7}" type="slidenum">
              <a:rPr lang="de-DE" smtClean="0"/>
              <a:t>36</a:t>
            </a:fld>
            <a:endParaRPr lang="de-DE" dirty="0"/>
          </a:p>
        </p:txBody>
      </p:sp>
      <p:sp>
        <p:nvSpPr>
          <p:cNvPr id="5" name="Titel 1"/>
          <p:cNvSpPr txBox="1">
            <a:spLocks/>
          </p:cNvSpPr>
          <p:nvPr/>
        </p:nvSpPr>
        <p:spPr>
          <a:xfrm>
            <a:off x="216024" y="1268760"/>
            <a:ext cx="9705528" cy="6480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defTabSz="457200"/>
            <a:endParaRPr lang="de-DE" dirty="0">
              <a:latin typeface="+mn-lt"/>
            </a:endParaRPr>
          </a:p>
        </p:txBody>
      </p:sp>
      <p:sp>
        <p:nvSpPr>
          <p:cNvPr id="3" name="Textfeld 2"/>
          <p:cNvSpPr txBox="1"/>
          <p:nvPr/>
        </p:nvSpPr>
        <p:spPr>
          <a:xfrm>
            <a:off x="416496" y="889843"/>
            <a:ext cx="9073008" cy="5078313"/>
          </a:xfrm>
          <a:prstGeom prst="rect">
            <a:avLst/>
          </a:prstGeom>
          <a:noFill/>
        </p:spPr>
        <p:txBody>
          <a:bodyPr wrap="square" rtlCol="0">
            <a:spAutoFit/>
          </a:bodyPr>
          <a:lstStyle/>
          <a:p>
            <a:r>
              <a:rPr lang="de-CH" dirty="0">
                <a:latin typeface="+mn-lt"/>
              </a:rPr>
              <a:t>Ab Januar 2018 </a:t>
            </a:r>
            <a:r>
              <a:rPr lang="de-CH" dirty="0">
                <a:latin typeface="+mn-lt"/>
                <a:sym typeface="Wingdings" pitchFamily="2" charset="2"/>
              </a:rPr>
              <a:t>werden </a:t>
            </a:r>
            <a:r>
              <a:rPr lang="de-CH" dirty="0">
                <a:latin typeface="+mn-lt"/>
              </a:rPr>
              <a:t>Absolvierende von Kursen/Ausbildungen, die auf eine eidgenössische Prüfung vorbereiten, vom Bund finanziell unterstützt (subjektorientierte Finanzierung). Der Beitragssatz beträgt </a:t>
            </a:r>
            <a:r>
              <a:rPr lang="de-CH" b="1" dirty="0">
                <a:latin typeface="+mn-lt"/>
              </a:rPr>
              <a:t>50%</a:t>
            </a:r>
            <a:r>
              <a:rPr lang="de-CH" dirty="0">
                <a:latin typeface="+mn-lt"/>
              </a:rPr>
              <a:t> der anrechenbaren Kursgebühren und wird bis zur Obergrenze von </a:t>
            </a:r>
            <a:r>
              <a:rPr lang="de-CH" b="1" dirty="0">
                <a:latin typeface="+mn-lt"/>
              </a:rPr>
              <a:t>CHF 21‘000 </a:t>
            </a:r>
            <a:r>
              <a:rPr lang="de-CH" dirty="0">
                <a:latin typeface="+mn-lt"/>
              </a:rPr>
              <a:t>für Höhere Fachprüfungen angewendet. Demnach Für eine Ausbildung bis zur Zulassung zur HFP werden maximal </a:t>
            </a:r>
            <a:r>
              <a:rPr lang="de-CH" b="1" dirty="0">
                <a:latin typeface="+mn-lt"/>
              </a:rPr>
              <a:t>Beiträge in der Höhe von CHF 10‘500 </a:t>
            </a:r>
            <a:r>
              <a:rPr lang="de-CH" dirty="0">
                <a:latin typeface="+mn-lt"/>
              </a:rPr>
              <a:t>ausbezahlt. Ausbezahlt werden die Beiträge nach Absolvieren der HFP, unabhängig vom Bestehen oder Nicht-Bestehen. </a:t>
            </a:r>
            <a:endParaRPr lang="de-CH" sz="1100" dirty="0">
              <a:latin typeface="+mn-lt"/>
            </a:endParaRPr>
          </a:p>
          <a:p>
            <a:r>
              <a:rPr lang="de-CH" dirty="0">
                <a:latin typeface="+mn-lt"/>
              </a:rPr>
              <a:t>Die neue Regelung gilt für Absolvierende von Höheren Fachprüfungen ab dem 1. Januar 2018 und für Ausbildungen, resp. für Kurse, die nach dem 1. Januar 2017 begonnen haben.</a:t>
            </a:r>
          </a:p>
          <a:p>
            <a:r>
              <a:rPr lang="de-CH" b="1" dirty="0">
                <a:latin typeface="+mn-lt"/>
              </a:rPr>
              <a:t>Bundesbeiträge</a:t>
            </a:r>
            <a:r>
              <a:rPr lang="de-CH" dirty="0">
                <a:latin typeface="+mn-lt"/>
              </a:rPr>
              <a:t> können </a:t>
            </a:r>
            <a:r>
              <a:rPr lang="de-CH" b="1" dirty="0">
                <a:latin typeface="+mn-lt"/>
              </a:rPr>
              <a:t>für alle vorbereitenden Kurse und Ausbildungen inklusive Supervision der Berufspraxis beantragt werden, die auf der Liste der vorbereitenden Kurse (Meldeliste) stehen, sofern sie nicht länger als sieben Jahre vor der Eröffnung der Verfügung über das Bestehen oder Nichtbestehen der eidgenössischen höheren Fachprüfung begonnen haben.</a:t>
            </a:r>
            <a:endParaRPr lang="de-CH" dirty="0">
              <a:latin typeface="+mn-lt"/>
            </a:endParaRPr>
          </a:p>
          <a:p>
            <a:r>
              <a:rPr lang="de-CH" dirty="0">
                <a:latin typeface="+mn-lt"/>
              </a:rPr>
              <a:t>Die Liste finden Sie unter </a:t>
            </a:r>
            <a:r>
              <a:rPr lang="de-CH" dirty="0">
                <a:latin typeface="+mn-lt"/>
                <a:hlinkClick r:id="rId3"/>
              </a:rPr>
              <a:t>https://www.sbfi.admin.ch/sbfi/de/home/bildung/hbb/finanzierung.html#607546776</a:t>
            </a:r>
            <a:r>
              <a:rPr lang="de-CH" dirty="0">
                <a:latin typeface="+mn-lt"/>
              </a:rPr>
              <a:t>.</a:t>
            </a:r>
          </a:p>
          <a:p>
            <a:r>
              <a:rPr lang="de-CH" dirty="0">
                <a:latin typeface="+mn-lt"/>
              </a:rPr>
              <a:t>Welche Voraussetzungen sie für den Erhalt von Bundesbeiträgen erfüllen müssen und wie sie die Unterstützung beantragen müssen, erfahren sie unter</a:t>
            </a:r>
          </a:p>
          <a:p>
            <a:r>
              <a:rPr lang="de-CH" dirty="0">
                <a:latin typeface="+mn-lt"/>
                <a:hlinkClick r:id="rId4"/>
              </a:rPr>
              <a:t>https://www.sbfi.admin.ch/sbfi/de/home/bildung/hbb/bundesbeitraege/absolvierende.html</a:t>
            </a:r>
            <a:r>
              <a:rPr lang="de-CH" dirty="0">
                <a:latin typeface="+mn-lt"/>
              </a:rPr>
              <a:t>.</a:t>
            </a:r>
          </a:p>
        </p:txBody>
      </p:sp>
    </p:spTree>
    <p:extLst>
      <p:ext uri="{BB962C8B-B14F-4D97-AF65-F5344CB8AC3E}">
        <p14:creationId xmlns:p14="http://schemas.microsoft.com/office/powerpoint/2010/main" val="3712819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Grp="1" noChangeArrowheads="1"/>
          </p:cNvSpPr>
          <p:nvPr>
            <p:ph type="title"/>
          </p:nvPr>
        </p:nvSpPr>
        <p:spPr>
          <a:xfrm>
            <a:off x="0" y="0"/>
            <a:ext cx="9906000" cy="1268760"/>
          </a:xfrm>
        </p:spPr>
        <p:txBody>
          <a:bodyPr>
            <a:normAutofit/>
          </a:bodyPr>
          <a:lstStyle/>
          <a:p>
            <a:pPr eaLnBrk="1" fontAlgn="base" hangingPunct="1">
              <a:spcAft>
                <a:spcPct val="0"/>
              </a:spcAft>
            </a:pPr>
            <a:r>
              <a:rPr lang="de-CH" sz="3200" dirty="0">
                <a:solidFill>
                  <a:srgbClr val="0086CA"/>
                </a:solidFill>
                <a:latin typeface="Gotham Medium"/>
              </a:rPr>
              <a:t>Newsletter </a:t>
            </a:r>
            <a:r>
              <a:rPr lang="de-CH" sz="3200" dirty="0" err="1">
                <a:solidFill>
                  <a:srgbClr val="0086CA"/>
                </a:solidFill>
                <a:latin typeface="Gotham Medium"/>
              </a:rPr>
              <a:t>OdA</a:t>
            </a:r>
            <a:r>
              <a:rPr lang="de-CH" sz="3200" dirty="0">
                <a:solidFill>
                  <a:srgbClr val="0086CA"/>
                </a:solidFill>
                <a:latin typeface="Gotham Medium"/>
              </a:rPr>
              <a:t> KT </a:t>
            </a:r>
            <a:endParaRPr lang="de-DE" sz="3200" dirty="0">
              <a:solidFill>
                <a:srgbClr val="0086CA"/>
              </a:solidFill>
              <a:latin typeface="Gotham Medium"/>
            </a:endParaRPr>
          </a:p>
        </p:txBody>
      </p:sp>
      <p:sp>
        <p:nvSpPr>
          <p:cNvPr id="21506" name="Rectangle 10"/>
          <p:cNvSpPr>
            <a:spLocks noGrp="1" noChangeArrowheads="1"/>
          </p:cNvSpPr>
          <p:nvPr>
            <p:ph idx="1"/>
          </p:nvPr>
        </p:nvSpPr>
        <p:spPr>
          <a:xfrm>
            <a:off x="704528" y="1639341"/>
            <a:ext cx="8562156" cy="4525963"/>
          </a:xfrm>
        </p:spPr>
        <p:txBody>
          <a:bodyPr>
            <a:normAutofit/>
          </a:bodyPr>
          <a:lstStyle/>
          <a:p>
            <a:pPr marL="0" indent="0" algn="ctr">
              <a:spcAft>
                <a:spcPts val="1200"/>
              </a:spcAft>
              <a:buNone/>
            </a:pPr>
            <a:r>
              <a:rPr lang="de-DE" sz="2800" dirty="0">
                <a:latin typeface="+mn-lt"/>
              </a:rPr>
              <a:t>Wir empfehlen Ihnen, unseren Newsletter zu abonnieren:</a:t>
            </a:r>
          </a:p>
          <a:p>
            <a:pPr marL="0" indent="0" algn="ctr">
              <a:spcAft>
                <a:spcPts val="1200"/>
              </a:spcAft>
              <a:buNone/>
            </a:pPr>
            <a:r>
              <a:rPr lang="de-DE" sz="2800" dirty="0">
                <a:solidFill>
                  <a:srgbClr val="0070C0"/>
                </a:solidFill>
                <a:latin typeface="+mn-lt"/>
                <a:hlinkClick r:id="rId3">
                  <a:extLst>
                    <a:ext uri="{A12FA001-AC4F-418D-AE19-62706E023703}">
                      <ahyp:hlinkClr xmlns:ahyp="http://schemas.microsoft.com/office/drawing/2018/hyperlinkcolor" val="tx"/>
                    </a:ext>
                  </a:extLst>
                </a:hlinkClick>
              </a:rPr>
              <a:t>www.oda-kt.ch/newsletter/</a:t>
            </a:r>
            <a:endParaRPr lang="de-DE" sz="2800" dirty="0">
              <a:solidFill>
                <a:srgbClr val="0070C0"/>
              </a:solidFill>
              <a:latin typeface="+mn-lt"/>
            </a:endParaRPr>
          </a:p>
          <a:p>
            <a:pPr marL="0" indent="0" algn="ctr">
              <a:spcAft>
                <a:spcPts val="1200"/>
              </a:spcAft>
              <a:buNone/>
            </a:pPr>
            <a:endParaRPr lang="de-DE" sz="2800" dirty="0">
              <a:latin typeface="+mn-lt"/>
            </a:endParaRPr>
          </a:p>
          <a:p>
            <a:pPr marL="0" indent="0" algn="ctr">
              <a:spcAft>
                <a:spcPts val="1200"/>
              </a:spcAft>
              <a:buNone/>
            </a:pPr>
            <a:r>
              <a:rPr lang="de-DE" sz="2800" dirty="0">
                <a:latin typeface="+mn-lt"/>
              </a:rPr>
              <a:t>Alle bereits erschienenen Newsletter-Artikel finden Sie als </a:t>
            </a:r>
            <a:r>
              <a:rPr lang="de-DE" sz="2800" dirty="0" err="1">
                <a:latin typeface="+mn-lt"/>
              </a:rPr>
              <a:t>pdf</a:t>
            </a:r>
            <a:r>
              <a:rPr lang="de-DE" sz="2800" dirty="0">
                <a:latin typeface="+mn-lt"/>
              </a:rPr>
              <a:t>-Dokumente ebenfalls unter diesem Link.</a:t>
            </a:r>
          </a:p>
          <a:p>
            <a:pPr marL="0" indent="0">
              <a:spcAft>
                <a:spcPts val="1200"/>
              </a:spcAft>
              <a:buNone/>
            </a:pPr>
            <a:endParaRPr lang="de-DE" sz="3600" dirty="0"/>
          </a:p>
        </p:txBody>
      </p:sp>
      <p:sp>
        <p:nvSpPr>
          <p:cNvPr id="3" name="Foliennummernplatzhalter 2"/>
          <p:cNvSpPr>
            <a:spLocks noGrp="1"/>
          </p:cNvSpPr>
          <p:nvPr>
            <p:ph type="sldNum" sz="quarter" idx="12"/>
          </p:nvPr>
        </p:nvSpPr>
        <p:spPr/>
        <p:txBody>
          <a:bodyPr/>
          <a:lstStyle/>
          <a:p>
            <a:fld id="{BF4A088D-D6FD-8246-8EC1-059C2A09D4E7}" type="slidenum">
              <a:rPr lang="de-DE" smtClean="0"/>
              <a:t>37</a:t>
            </a:fld>
            <a:endParaRPr lang="de-DE" dirty="0"/>
          </a:p>
        </p:txBody>
      </p:sp>
    </p:spTree>
    <p:extLst>
      <p:ext uri="{BB962C8B-B14F-4D97-AF65-F5344CB8AC3E}">
        <p14:creationId xmlns:p14="http://schemas.microsoft.com/office/powerpoint/2010/main" val="4055406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Grp="1" noChangeArrowheads="1"/>
          </p:cNvSpPr>
          <p:nvPr>
            <p:ph type="title"/>
          </p:nvPr>
        </p:nvSpPr>
        <p:spPr>
          <a:xfrm>
            <a:off x="0" y="0"/>
            <a:ext cx="9906000" cy="1268760"/>
          </a:xfrm>
        </p:spPr>
        <p:txBody>
          <a:bodyPr>
            <a:normAutofit/>
          </a:bodyPr>
          <a:lstStyle/>
          <a:p>
            <a:pPr eaLnBrk="1" fontAlgn="base" hangingPunct="1">
              <a:spcAft>
                <a:spcPct val="0"/>
              </a:spcAft>
            </a:pPr>
            <a:r>
              <a:rPr lang="de-CH" sz="3200" dirty="0">
                <a:solidFill>
                  <a:srgbClr val="008CCE"/>
                </a:solidFill>
                <a:latin typeface="Gotham Medium"/>
              </a:rPr>
              <a:t>KT-Website – </a:t>
            </a:r>
            <a:r>
              <a:rPr lang="de-CH" sz="3200" dirty="0" err="1">
                <a:solidFill>
                  <a:srgbClr val="008CCE"/>
                </a:solidFill>
                <a:latin typeface="Gotham Medium"/>
              </a:rPr>
              <a:t>www.komplementär-therapie.ch</a:t>
            </a:r>
            <a:endParaRPr lang="de-DE" sz="3200" dirty="0">
              <a:solidFill>
                <a:srgbClr val="008CCE"/>
              </a:solidFill>
              <a:latin typeface="Gotham Medium"/>
            </a:endParaRPr>
          </a:p>
        </p:txBody>
      </p:sp>
      <p:sp>
        <p:nvSpPr>
          <p:cNvPr id="3" name="Foliennummernplatzhalter 2"/>
          <p:cNvSpPr>
            <a:spLocks noGrp="1"/>
          </p:cNvSpPr>
          <p:nvPr>
            <p:ph type="sldNum" sz="quarter" idx="12"/>
          </p:nvPr>
        </p:nvSpPr>
        <p:spPr/>
        <p:txBody>
          <a:bodyPr/>
          <a:lstStyle/>
          <a:p>
            <a:fld id="{BF4A088D-D6FD-8246-8EC1-059C2A09D4E7}" type="slidenum">
              <a:rPr lang="de-DE" smtClean="0"/>
              <a:t>38</a:t>
            </a:fld>
            <a:endParaRPr lang="de-DE" dirty="0"/>
          </a:p>
        </p:txBody>
      </p:sp>
      <p:pic>
        <p:nvPicPr>
          <p:cNvPr id="6" name="Inhaltsplatzhalter 5" descr="Ein Bild, das Text, Baum, Pflanze, Screenshot enthält.&#10;&#10;Automatisch generierte Beschreibung">
            <a:extLst>
              <a:ext uri="{FF2B5EF4-FFF2-40B4-BE49-F238E27FC236}">
                <a16:creationId xmlns:a16="http://schemas.microsoft.com/office/drawing/2014/main" id="{7B10A19E-F8C2-A849-B3FB-9C436A03AF5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2238" y="1600200"/>
            <a:ext cx="8421524" cy="4525963"/>
          </a:xfrm>
        </p:spPr>
      </p:pic>
    </p:spTree>
    <p:extLst>
      <p:ext uri="{BB962C8B-B14F-4D97-AF65-F5344CB8AC3E}">
        <p14:creationId xmlns:p14="http://schemas.microsoft.com/office/powerpoint/2010/main" val="2851312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Grp="1" noChangeArrowheads="1"/>
          </p:cNvSpPr>
          <p:nvPr>
            <p:ph type="title"/>
          </p:nvPr>
        </p:nvSpPr>
        <p:spPr>
          <a:xfrm>
            <a:off x="0" y="0"/>
            <a:ext cx="9906000" cy="1268760"/>
          </a:xfrm>
        </p:spPr>
        <p:txBody>
          <a:bodyPr>
            <a:normAutofit/>
          </a:bodyPr>
          <a:lstStyle/>
          <a:p>
            <a:pPr eaLnBrk="1" fontAlgn="base" hangingPunct="1">
              <a:spcAft>
                <a:spcPct val="0"/>
              </a:spcAft>
            </a:pPr>
            <a:r>
              <a:rPr lang="de-CH" sz="3200" dirty="0">
                <a:solidFill>
                  <a:srgbClr val="008CCE"/>
                </a:solidFill>
                <a:latin typeface="Gotham Medium"/>
              </a:rPr>
              <a:t>KT-Website – </a:t>
            </a:r>
            <a:r>
              <a:rPr lang="de-CH" sz="3200" dirty="0" err="1">
                <a:solidFill>
                  <a:srgbClr val="008CCE"/>
                </a:solidFill>
                <a:latin typeface="Gotham Medium"/>
              </a:rPr>
              <a:t>www.komplementär-therapie.ch</a:t>
            </a:r>
            <a:endParaRPr lang="de-DE" sz="3200" dirty="0">
              <a:solidFill>
                <a:srgbClr val="008CCE"/>
              </a:solidFill>
              <a:latin typeface="Gotham Medium"/>
            </a:endParaRPr>
          </a:p>
        </p:txBody>
      </p:sp>
      <p:sp>
        <p:nvSpPr>
          <p:cNvPr id="3" name="Foliennummernplatzhalter 2"/>
          <p:cNvSpPr>
            <a:spLocks noGrp="1"/>
          </p:cNvSpPr>
          <p:nvPr>
            <p:ph type="sldNum" sz="quarter" idx="12"/>
          </p:nvPr>
        </p:nvSpPr>
        <p:spPr/>
        <p:txBody>
          <a:bodyPr/>
          <a:lstStyle/>
          <a:p>
            <a:fld id="{BF4A088D-D6FD-8246-8EC1-059C2A09D4E7}" type="slidenum">
              <a:rPr lang="de-DE" smtClean="0"/>
              <a:t>39</a:t>
            </a:fld>
            <a:endParaRPr lang="de-DE" dirty="0"/>
          </a:p>
        </p:txBody>
      </p:sp>
      <p:pic>
        <p:nvPicPr>
          <p:cNvPr id="11" name="Inhaltsplatzhalter 10">
            <a:extLst>
              <a:ext uri="{FF2B5EF4-FFF2-40B4-BE49-F238E27FC236}">
                <a16:creationId xmlns:a16="http://schemas.microsoft.com/office/drawing/2014/main" id="{DE775EF9-08B1-684E-9FFD-28FA1D3544F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4024" y="1600200"/>
            <a:ext cx="7477952" cy="4525963"/>
          </a:xfrm>
        </p:spPr>
      </p:pic>
    </p:spTree>
    <p:extLst>
      <p:ext uri="{BB962C8B-B14F-4D97-AF65-F5344CB8AC3E}">
        <p14:creationId xmlns:p14="http://schemas.microsoft.com/office/powerpoint/2010/main" val="190703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idx="1"/>
          </p:nvPr>
        </p:nvSpPr>
        <p:spPr>
          <a:xfrm>
            <a:off x="495300" y="1916832"/>
            <a:ext cx="8915400" cy="3484984"/>
          </a:xfrm>
        </p:spPr>
        <p:txBody>
          <a:bodyPr/>
          <a:lstStyle/>
          <a:p>
            <a:pPr marL="457200" indent="-457200">
              <a:spcAft>
                <a:spcPts val="1200"/>
              </a:spcAft>
              <a:buFont typeface="+mj-lt"/>
              <a:buAutoNum type="arabicPeriod"/>
            </a:pPr>
            <a:r>
              <a:rPr lang="fr-CH" sz="2400" dirty="0">
                <a:latin typeface="+mn-lt"/>
                <a:cs typeface="Arial"/>
              </a:rPr>
              <a:t>Was ist KomplementärTherapie?</a:t>
            </a:r>
          </a:p>
          <a:p>
            <a:pPr marL="457200" indent="-457200">
              <a:spcAft>
                <a:spcPts val="1200"/>
              </a:spcAft>
              <a:buFont typeface="+mj-lt"/>
              <a:buAutoNum type="arabicPeriod"/>
            </a:pPr>
            <a:r>
              <a:rPr lang="fr-CH" sz="2400" dirty="0">
                <a:latin typeface="+mn-lt"/>
                <a:cs typeface="Arial"/>
              </a:rPr>
              <a:t>Was ist die Rolle der OdA KT?</a:t>
            </a:r>
          </a:p>
          <a:p>
            <a:pPr marL="457200" indent="-457200">
              <a:spcAft>
                <a:spcPts val="1200"/>
              </a:spcAft>
              <a:buFont typeface="+mj-lt"/>
              <a:buAutoNum type="arabicPeriod"/>
            </a:pPr>
            <a:r>
              <a:rPr lang="fr-CH" sz="2400" dirty="0">
                <a:latin typeface="+mn-lt"/>
                <a:cs typeface="Arial"/>
              </a:rPr>
              <a:t>Wie </a:t>
            </a:r>
            <a:r>
              <a:rPr lang="fr-CH" sz="2400" dirty="0" err="1">
                <a:latin typeface="+mn-lt"/>
                <a:cs typeface="Arial"/>
              </a:rPr>
              <a:t>erlange</a:t>
            </a:r>
            <a:r>
              <a:rPr lang="fr-CH" sz="2400" dirty="0">
                <a:latin typeface="+mn-lt"/>
                <a:cs typeface="Arial"/>
              </a:rPr>
              <a:t> ich das BZ? </a:t>
            </a:r>
          </a:p>
          <a:p>
            <a:pPr marL="457200" indent="-457200">
              <a:spcAft>
                <a:spcPts val="1200"/>
              </a:spcAft>
              <a:buFont typeface="+mj-lt"/>
              <a:buAutoNum type="arabicPeriod"/>
            </a:pPr>
            <a:r>
              <a:rPr lang="fr-CH" sz="2400" dirty="0">
                <a:latin typeface="+mn-lt"/>
                <a:cs typeface="Arial"/>
              </a:rPr>
              <a:t>Eure </a:t>
            </a:r>
            <a:r>
              <a:rPr lang="fr-CH" sz="2400" dirty="0" err="1">
                <a:latin typeface="+mn-lt"/>
                <a:cs typeface="Arial"/>
              </a:rPr>
              <a:t>persönlichen</a:t>
            </a:r>
            <a:r>
              <a:rPr lang="fr-CH" sz="2400" dirty="0">
                <a:latin typeface="+mn-lt"/>
                <a:cs typeface="Arial"/>
              </a:rPr>
              <a:t> Fragen</a:t>
            </a:r>
          </a:p>
          <a:p>
            <a:pPr>
              <a:spcAft>
                <a:spcPts val="1200"/>
              </a:spcAft>
            </a:pPr>
            <a:endParaRPr lang="fr-CH" sz="2800" dirty="0">
              <a:latin typeface="Calibri (Headings)"/>
              <a:cs typeface="Arial"/>
            </a:endParaRPr>
          </a:p>
        </p:txBody>
      </p:sp>
      <p:sp>
        <p:nvSpPr>
          <p:cNvPr id="3" name="Foliennummernplatzhalter 2"/>
          <p:cNvSpPr>
            <a:spLocks noGrp="1"/>
          </p:cNvSpPr>
          <p:nvPr>
            <p:ph type="sldNum" sz="quarter" idx="12"/>
          </p:nvPr>
        </p:nvSpPr>
        <p:spPr/>
        <p:txBody>
          <a:bodyPr/>
          <a:lstStyle/>
          <a:p>
            <a:fld id="{BF4A088D-D6FD-8246-8EC1-059C2A09D4E7}" type="slidenum">
              <a:rPr lang="de-DE" smtClean="0"/>
              <a:t>4</a:t>
            </a:fld>
            <a:endParaRPr lang="de-DE"/>
          </a:p>
        </p:txBody>
      </p:sp>
      <p:sp>
        <p:nvSpPr>
          <p:cNvPr id="5" name="Text Placeholder 4">
            <a:extLst>
              <a:ext uri="{FF2B5EF4-FFF2-40B4-BE49-F238E27FC236}">
                <a16:creationId xmlns:a16="http://schemas.microsoft.com/office/drawing/2014/main" id="{B33B674E-4C90-AC40-F131-35ACCB369316}"/>
              </a:ext>
            </a:extLst>
          </p:cNvPr>
          <p:cNvSpPr>
            <a:spLocks noGrp="1"/>
          </p:cNvSpPr>
          <p:nvPr>
            <p:ph type="body" sz="quarter" idx="13"/>
          </p:nvPr>
        </p:nvSpPr>
        <p:spPr>
          <a:xfrm>
            <a:off x="1964531" y="260648"/>
            <a:ext cx="5976938" cy="598488"/>
          </a:xfrm>
        </p:spPr>
        <p:txBody>
          <a:bodyPr/>
          <a:lstStyle/>
          <a:p>
            <a:r>
              <a:rPr lang="en-GB" sz="2800" dirty="0" err="1"/>
              <a:t>Programm</a:t>
            </a:r>
            <a:endParaRPr lang="en-GB" sz="2800" dirty="0"/>
          </a:p>
        </p:txBody>
      </p:sp>
    </p:spTree>
    <p:extLst>
      <p:ext uri="{BB962C8B-B14F-4D97-AF65-F5344CB8AC3E}">
        <p14:creationId xmlns:p14="http://schemas.microsoft.com/office/powerpoint/2010/main" val="2594375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6"/>
          <p:cNvSpPr txBox="1">
            <a:spLocks/>
          </p:cNvSpPr>
          <p:nvPr/>
        </p:nvSpPr>
        <p:spPr bwMode="auto">
          <a:xfrm>
            <a:off x="920552" y="2348880"/>
            <a:ext cx="8099576" cy="30963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pPr>
            <a:endParaRPr lang="de-CH" sz="16000" b="1" dirty="0">
              <a:solidFill>
                <a:srgbClr val="0086CA"/>
              </a:solidFill>
              <a:latin typeface="Gotham Medium"/>
            </a:endParaRPr>
          </a:p>
          <a:p>
            <a:pPr>
              <a:lnSpc>
                <a:spcPct val="120000"/>
              </a:lnSpc>
            </a:pPr>
            <a:endParaRPr lang="de-CH" sz="2400" b="1" dirty="0">
              <a:solidFill>
                <a:srgbClr val="0086CA"/>
              </a:solidFill>
              <a:latin typeface="Gotham Medium"/>
            </a:endParaRPr>
          </a:p>
          <a:p>
            <a:pPr marL="0" lvl="2">
              <a:lnSpc>
                <a:spcPct val="120000"/>
              </a:lnSpc>
            </a:pPr>
            <a:endParaRPr lang="de-CH" sz="1600" b="1" dirty="0">
              <a:solidFill>
                <a:sysClr val="windowText" lastClr="000000"/>
              </a:solidFill>
              <a:latin typeface="Gotham Book"/>
            </a:endParaRPr>
          </a:p>
          <a:p>
            <a:pPr>
              <a:lnSpc>
                <a:spcPct val="120000"/>
              </a:lnSpc>
            </a:pPr>
            <a:endParaRPr lang="de-CH" sz="2000" b="1" dirty="0"/>
          </a:p>
        </p:txBody>
      </p:sp>
      <p:sp>
        <p:nvSpPr>
          <p:cNvPr id="3" name="Foliennummernplatzhalter 2"/>
          <p:cNvSpPr>
            <a:spLocks noGrp="1"/>
          </p:cNvSpPr>
          <p:nvPr>
            <p:ph type="sldNum" sz="quarter" idx="12"/>
          </p:nvPr>
        </p:nvSpPr>
        <p:spPr/>
        <p:txBody>
          <a:bodyPr/>
          <a:lstStyle/>
          <a:p>
            <a:fld id="{BF4A088D-D6FD-8246-8EC1-059C2A09D4E7}" type="slidenum">
              <a:rPr lang="de-DE" smtClean="0"/>
              <a:t>40</a:t>
            </a:fld>
            <a:endParaRPr lang="de-DE" dirty="0"/>
          </a:p>
        </p:txBody>
      </p:sp>
      <p:pic>
        <p:nvPicPr>
          <p:cNvPr id="6" name="Bild 5"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473" y="1340768"/>
            <a:ext cx="5331831" cy="4139996"/>
          </a:xfrm>
          <a:prstGeom prst="rect">
            <a:avLst/>
          </a:prstGeom>
        </p:spPr>
      </p:pic>
    </p:spTree>
    <p:extLst>
      <p:ext uri="{BB962C8B-B14F-4D97-AF65-F5344CB8AC3E}">
        <p14:creationId xmlns:p14="http://schemas.microsoft.com/office/powerpoint/2010/main" val="396731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78805C-3ACD-0F4B-4CD3-09A436088497}"/>
              </a:ext>
            </a:extLst>
          </p:cNvPr>
          <p:cNvSpPr>
            <a:spLocks noGrp="1"/>
          </p:cNvSpPr>
          <p:nvPr>
            <p:ph idx="1"/>
          </p:nvPr>
        </p:nvSpPr>
        <p:spPr>
          <a:xfrm>
            <a:off x="495300" y="1423317"/>
            <a:ext cx="8915400" cy="4525963"/>
          </a:xfrm>
        </p:spPr>
        <p:txBody>
          <a:bodyPr/>
          <a:lstStyle/>
          <a:p>
            <a:pPr marL="0" indent="0" algn="just" fontAlgn="base">
              <a:buNone/>
            </a:pPr>
            <a:endParaRPr lang="fr-FR" sz="2400" dirty="0">
              <a:solidFill>
                <a:srgbClr val="000000"/>
              </a:solidFill>
              <a:latin typeface="var(--brz-paragraphfontfamily, initial)"/>
            </a:endParaRPr>
          </a:p>
          <a:p>
            <a:pPr marL="0" indent="0" algn="just" fontAlgn="base">
              <a:buNone/>
            </a:pPr>
            <a:endParaRPr lang="fr-FR" sz="2400" dirty="0">
              <a:solidFill>
                <a:srgbClr val="000000"/>
              </a:solidFill>
              <a:latin typeface="var(--brz-paragraphfontfamily, initial)"/>
            </a:endParaRPr>
          </a:p>
          <a:p>
            <a:pPr marL="514350" indent="-514350" algn="just" fontAlgn="base">
              <a:buFont typeface="+mj-lt"/>
              <a:buAutoNum type="arabicPeriod"/>
            </a:pPr>
            <a:r>
              <a:rPr lang="fr-FR" sz="2400" dirty="0">
                <a:solidFill>
                  <a:srgbClr val="000000"/>
                </a:solidFill>
                <a:latin typeface="var(--brz-paragraphfontfamily, initial)"/>
              </a:rPr>
              <a:t> </a:t>
            </a:r>
            <a:r>
              <a:rPr lang="fr-FR" sz="2400" dirty="0" err="1">
                <a:solidFill>
                  <a:srgbClr val="000000"/>
                </a:solidFill>
              </a:rPr>
              <a:t>Berufsbild</a:t>
            </a:r>
            <a:r>
              <a:rPr lang="fr-FR" sz="2400" dirty="0">
                <a:solidFill>
                  <a:srgbClr val="000000"/>
                </a:solidFill>
              </a:rPr>
              <a:t> der KT</a:t>
            </a:r>
          </a:p>
          <a:p>
            <a:pPr marL="514350" indent="-514350" algn="just" fontAlgn="base">
              <a:buFont typeface="+mj-lt"/>
              <a:buAutoNum type="arabicPeriod"/>
            </a:pPr>
            <a:endParaRPr lang="fr-FR" sz="2400" dirty="0">
              <a:solidFill>
                <a:srgbClr val="000000"/>
              </a:solidFill>
            </a:endParaRPr>
          </a:p>
          <a:p>
            <a:pPr marL="514350" indent="-514350" algn="just" fontAlgn="base">
              <a:buFont typeface="+mj-lt"/>
              <a:buAutoNum type="arabicPeriod"/>
            </a:pPr>
            <a:r>
              <a:rPr lang="fr-FR" sz="2400" dirty="0">
                <a:solidFill>
                  <a:srgbClr val="000000"/>
                </a:solidFill>
              </a:rPr>
              <a:t> Grundlagen der KT</a:t>
            </a:r>
          </a:p>
          <a:p>
            <a:pPr marL="514350" indent="-514350" algn="just" fontAlgn="base">
              <a:buFont typeface="+mj-lt"/>
              <a:buAutoNum type="arabicPeriod"/>
            </a:pPr>
            <a:endParaRPr lang="fr-FR" sz="2400" dirty="0">
              <a:solidFill>
                <a:srgbClr val="000000"/>
              </a:solidFill>
            </a:endParaRPr>
          </a:p>
          <a:p>
            <a:pPr marL="514350" indent="-514350" algn="just" fontAlgn="base">
              <a:buFont typeface="+mj-lt"/>
              <a:buAutoNum type="arabicPeriod"/>
            </a:pPr>
            <a:r>
              <a:rPr lang="fr-FR" sz="2400" dirty="0">
                <a:solidFill>
                  <a:srgbClr val="000000"/>
                </a:solidFill>
              </a:rPr>
              <a:t> </a:t>
            </a:r>
            <a:r>
              <a:rPr lang="fr-FR" sz="2400" dirty="0" err="1">
                <a:solidFill>
                  <a:srgbClr val="000000"/>
                </a:solidFill>
              </a:rPr>
              <a:t>Anerkannte</a:t>
            </a:r>
            <a:r>
              <a:rPr lang="fr-FR" sz="2400" dirty="0">
                <a:solidFill>
                  <a:srgbClr val="000000"/>
                </a:solidFill>
              </a:rPr>
              <a:t> Methoden der KT (METID)</a:t>
            </a:r>
          </a:p>
          <a:p>
            <a:pPr marL="0" indent="0" algn="just">
              <a:buNone/>
            </a:pPr>
            <a:endParaRPr lang="en-GB" sz="2400" dirty="0"/>
          </a:p>
        </p:txBody>
      </p:sp>
      <p:sp>
        <p:nvSpPr>
          <p:cNvPr id="3" name="Slide Number Placeholder 2">
            <a:extLst>
              <a:ext uri="{FF2B5EF4-FFF2-40B4-BE49-F238E27FC236}">
                <a16:creationId xmlns:a16="http://schemas.microsoft.com/office/drawing/2014/main" id="{F4B951B1-2610-794A-3231-7F0D16E13C1D}"/>
              </a:ext>
            </a:extLst>
          </p:cNvPr>
          <p:cNvSpPr>
            <a:spLocks noGrp="1"/>
          </p:cNvSpPr>
          <p:nvPr>
            <p:ph type="sldNum" sz="quarter" idx="12"/>
          </p:nvPr>
        </p:nvSpPr>
        <p:spPr/>
        <p:txBody>
          <a:bodyPr/>
          <a:lstStyle/>
          <a:p>
            <a:fld id="{BF4A088D-D6FD-8246-8EC1-059C2A09D4E7}" type="slidenum">
              <a:rPr lang="de-DE" smtClean="0"/>
              <a:t>5</a:t>
            </a:fld>
            <a:endParaRPr lang="de-DE"/>
          </a:p>
        </p:txBody>
      </p:sp>
      <p:sp>
        <p:nvSpPr>
          <p:cNvPr id="4" name="Text Placeholder 3">
            <a:extLst>
              <a:ext uri="{FF2B5EF4-FFF2-40B4-BE49-F238E27FC236}">
                <a16:creationId xmlns:a16="http://schemas.microsoft.com/office/drawing/2014/main" id="{97A493E3-0B28-DBB6-D766-AF632D9ACA2F}"/>
              </a:ext>
            </a:extLst>
          </p:cNvPr>
          <p:cNvSpPr>
            <a:spLocks noGrp="1"/>
          </p:cNvSpPr>
          <p:nvPr>
            <p:ph type="body" sz="quarter" idx="13"/>
          </p:nvPr>
        </p:nvSpPr>
        <p:spPr>
          <a:xfrm>
            <a:off x="1948839" y="260648"/>
            <a:ext cx="7473280" cy="598488"/>
          </a:xfrm>
        </p:spPr>
        <p:txBody>
          <a:bodyPr/>
          <a:lstStyle/>
          <a:p>
            <a:r>
              <a:rPr lang="en-GB" sz="2800" dirty="0"/>
              <a:t>1. Definition der KomplementärTherapie</a:t>
            </a:r>
          </a:p>
        </p:txBody>
      </p:sp>
    </p:spTree>
    <p:extLst>
      <p:ext uri="{BB962C8B-B14F-4D97-AF65-F5344CB8AC3E}">
        <p14:creationId xmlns:p14="http://schemas.microsoft.com/office/powerpoint/2010/main" val="166069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0F3CBAC-E24B-A155-747C-F4C270B53BAC}"/>
              </a:ext>
            </a:extLst>
          </p:cNvPr>
          <p:cNvSpPr>
            <a:spLocks noGrp="1"/>
          </p:cNvSpPr>
          <p:nvPr>
            <p:ph idx="1"/>
          </p:nvPr>
        </p:nvSpPr>
        <p:spPr/>
        <p:txBody>
          <a:bodyPr/>
          <a:lstStyle/>
          <a:p>
            <a:pPr marL="0" indent="0">
              <a:buNone/>
            </a:pPr>
            <a:endParaRPr lang="de-CH" dirty="0">
              <a:hlinkClick r:id="rId3"/>
            </a:endParaRPr>
          </a:p>
          <a:p>
            <a:pPr marL="0" indent="0">
              <a:buNone/>
            </a:pPr>
            <a:endParaRPr lang="de-CH" dirty="0">
              <a:hlinkClick r:id="rId3"/>
            </a:endParaRPr>
          </a:p>
          <a:p>
            <a:pPr marL="0" indent="0">
              <a:buNone/>
            </a:pPr>
            <a:r>
              <a:rPr lang="de-CH" sz="2400" dirty="0">
                <a:hlinkClick r:id="rId4"/>
              </a:rPr>
              <a:t>https://www.oda-kt.ch/branchenzertifikat/gleichwertigkeitsverfahren</a:t>
            </a:r>
            <a:r>
              <a:rPr lang="de-CH" sz="2400" dirty="0"/>
              <a:t> </a:t>
            </a:r>
          </a:p>
        </p:txBody>
      </p:sp>
      <p:sp>
        <p:nvSpPr>
          <p:cNvPr id="3" name="Foliennummernplatzhalter 2">
            <a:extLst>
              <a:ext uri="{FF2B5EF4-FFF2-40B4-BE49-F238E27FC236}">
                <a16:creationId xmlns:a16="http://schemas.microsoft.com/office/drawing/2014/main" id="{DF462538-ECA9-60A8-98AC-04ED70835347}"/>
              </a:ext>
            </a:extLst>
          </p:cNvPr>
          <p:cNvSpPr>
            <a:spLocks noGrp="1"/>
          </p:cNvSpPr>
          <p:nvPr>
            <p:ph type="sldNum" sz="quarter" idx="12"/>
          </p:nvPr>
        </p:nvSpPr>
        <p:spPr/>
        <p:txBody>
          <a:bodyPr/>
          <a:lstStyle/>
          <a:p>
            <a:fld id="{BF4A088D-D6FD-8246-8EC1-059C2A09D4E7}" type="slidenum">
              <a:rPr lang="de-DE" smtClean="0"/>
              <a:t>6</a:t>
            </a:fld>
            <a:endParaRPr lang="de-DE"/>
          </a:p>
        </p:txBody>
      </p:sp>
      <p:sp>
        <p:nvSpPr>
          <p:cNvPr id="4" name="Textplatzhalter 3">
            <a:extLst>
              <a:ext uri="{FF2B5EF4-FFF2-40B4-BE49-F238E27FC236}">
                <a16:creationId xmlns:a16="http://schemas.microsoft.com/office/drawing/2014/main" id="{23D33184-AB21-7E4F-57A6-C272BF230F8E}"/>
              </a:ext>
            </a:extLst>
          </p:cNvPr>
          <p:cNvSpPr>
            <a:spLocks noGrp="1"/>
          </p:cNvSpPr>
          <p:nvPr>
            <p:ph type="body" sz="quarter" idx="13"/>
          </p:nvPr>
        </p:nvSpPr>
        <p:spPr>
          <a:xfrm>
            <a:off x="2144688" y="261274"/>
            <a:ext cx="6515919" cy="598488"/>
          </a:xfrm>
        </p:spPr>
        <p:txBody>
          <a:bodyPr/>
          <a:lstStyle/>
          <a:p>
            <a:r>
              <a:rPr lang="de-DE" sz="2800" dirty="0"/>
              <a:t>Grundlagendokumente</a:t>
            </a:r>
            <a:endParaRPr lang="de-CH" sz="2800" dirty="0"/>
          </a:p>
        </p:txBody>
      </p:sp>
    </p:spTree>
    <p:extLst>
      <p:ext uri="{BB962C8B-B14F-4D97-AF65-F5344CB8AC3E}">
        <p14:creationId xmlns:p14="http://schemas.microsoft.com/office/powerpoint/2010/main" val="334316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idx="1"/>
          </p:nvPr>
        </p:nvSpPr>
        <p:spPr/>
        <p:txBody>
          <a:bodyPr>
            <a:normAutofit/>
          </a:bodyPr>
          <a:lstStyle/>
          <a:p>
            <a:pPr algn="just">
              <a:spcAft>
                <a:spcPts val="1200"/>
              </a:spcAft>
              <a:buClr>
                <a:srgbClr val="008CCE"/>
              </a:buClr>
              <a:buFont typeface="Arial" panose="020B0604020202020204" pitchFamily="34" charset="0"/>
              <a:buChar char="•"/>
            </a:pPr>
            <a:endParaRPr lang="fr-CH" sz="2400" dirty="0"/>
          </a:p>
          <a:p>
            <a:pPr algn="just">
              <a:spcAft>
                <a:spcPts val="1200"/>
              </a:spcAft>
              <a:buClr>
                <a:srgbClr val="008CCE"/>
              </a:buClr>
              <a:buFont typeface="Arial" panose="020B0604020202020204" pitchFamily="34" charset="0"/>
              <a:buChar char="•"/>
            </a:pPr>
            <a:r>
              <a:rPr lang="de-DE" sz="2400" dirty="0"/>
              <a:t>Für jede Methode der KT wird unter </a:t>
            </a:r>
            <a:r>
              <a:rPr lang="de-DE" sz="2400" dirty="0">
                <a:hlinkClick r:id="rId3"/>
              </a:rPr>
              <a:t>www.oda-kt.ch/methoden/</a:t>
            </a:r>
            <a:r>
              <a:rPr lang="de-DE" sz="2400" dirty="0"/>
              <a:t>  eine METID online gestellt.</a:t>
            </a:r>
          </a:p>
          <a:p>
            <a:pPr algn="just">
              <a:spcAft>
                <a:spcPts val="1200"/>
              </a:spcAft>
              <a:buClr>
                <a:srgbClr val="008CCE"/>
              </a:buClr>
              <a:buFont typeface="Arial" panose="020B0604020202020204" pitchFamily="34" charset="0"/>
              <a:buChar char="•"/>
            </a:pPr>
            <a:r>
              <a:rPr lang="de-DE" sz="2400" dirty="0"/>
              <a:t>Kapitel 11 enthält Informationen über die methodenspezifische Mindestanzahl an Kontaktstunden</a:t>
            </a:r>
          </a:p>
          <a:p>
            <a:pPr algn="just">
              <a:spcAft>
                <a:spcPts val="1200"/>
              </a:spcAft>
              <a:buClr>
                <a:srgbClr val="008CCE"/>
              </a:buClr>
              <a:buFont typeface="Arial" panose="020B0604020202020204" pitchFamily="34" charset="0"/>
              <a:buChar char="•"/>
            </a:pPr>
            <a:r>
              <a:rPr lang="de-DE" sz="2400" dirty="0"/>
              <a:t>Kapitel 9 enthält Informationen zu den Lerninhalten (Ressourcen), die im Rahmen des GWV BZ akzeptiert werden.</a:t>
            </a:r>
            <a:endParaRPr lang="fr-CH" sz="2800" dirty="0"/>
          </a:p>
        </p:txBody>
      </p:sp>
      <p:sp>
        <p:nvSpPr>
          <p:cNvPr id="3" name="Foliennummernplatzhalter 2"/>
          <p:cNvSpPr>
            <a:spLocks noGrp="1"/>
          </p:cNvSpPr>
          <p:nvPr>
            <p:ph type="sldNum" sz="quarter" idx="12"/>
          </p:nvPr>
        </p:nvSpPr>
        <p:spPr/>
        <p:txBody>
          <a:bodyPr/>
          <a:lstStyle/>
          <a:p>
            <a:fld id="{BF4A088D-D6FD-8246-8EC1-059C2A09D4E7}" type="slidenum">
              <a:rPr lang="de-DE" smtClean="0"/>
              <a:t>7</a:t>
            </a:fld>
            <a:endParaRPr lang="de-DE" dirty="0"/>
          </a:p>
        </p:txBody>
      </p:sp>
      <p:sp>
        <p:nvSpPr>
          <p:cNvPr id="2" name="Text Placeholder 1">
            <a:extLst>
              <a:ext uri="{FF2B5EF4-FFF2-40B4-BE49-F238E27FC236}">
                <a16:creationId xmlns:a16="http://schemas.microsoft.com/office/drawing/2014/main" id="{53CEFC4C-3A0B-4243-AA44-7AF1FC946E73}"/>
              </a:ext>
            </a:extLst>
          </p:cNvPr>
          <p:cNvSpPr>
            <a:spLocks noGrp="1"/>
          </p:cNvSpPr>
          <p:nvPr>
            <p:ph type="body" sz="quarter" idx="13"/>
          </p:nvPr>
        </p:nvSpPr>
        <p:spPr>
          <a:xfrm>
            <a:off x="1964531" y="260648"/>
            <a:ext cx="5976938" cy="598488"/>
          </a:xfrm>
        </p:spPr>
        <p:txBody>
          <a:bodyPr/>
          <a:lstStyle/>
          <a:p>
            <a:r>
              <a:rPr lang="en-GB" sz="2800" dirty="0" err="1"/>
              <a:t>Methodenidentifikation</a:t>
            </a:r>
            <a:endParaRPr lang="en-GB" sz="2800" dirty="0"/>
          </a:p>
        </p:txBody>
      </p:sp>
    </p:spTree>
    <p:extLst>
      <p:ext uri="{BB962C8B-B14F-4D97-AF65-F5344CB8AC3E}">
        <p14:creationId xmlns:p14="http://schemas.microsoft.com/office/powerpoint/2010/main" val="1776534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0" y="0"/>
            <a:ext cx="9905999" cy="1267200"/>
          </a:xfrm>
        </p:spPr>
        <p:txBody>
          <a:bodyPr>
            <a:normAutofit/>
          </a:bodyPr>
          <a:lstStyle/>
          <a:p>
            <a:r>
              <a:rPr lang="de-CH" sz="3200" dirty="0">
                <a:solidFill>
                  <a:srgbClr val="0086CA"/>
                </a:solidFill>
                <a:latin typeface="Gotham Medium"/>
              </a:rPr>
              <a:t>     Von der OdA KT anerkannte Methoden</a:t>
            </a:r>
            <a:endParaRPr lang="de-DE" sz="3200" dirty="0"/>
          </a:p>
        </p:txBody>
      </p:sp>
      <p:sp>
        <p:nvSpPr>
          <p:cNvPr id="2" name="Foliennummernplatzhalter 1"/>
          <p:cNvSpPr>
            <a:spLocks noGrp="1"/>
          </p:cNvSpPr>
          <p:nvPr>
            <p:ph type="sldNum" sz="quarter" idx="12"/>
          </p:nvPr>
        </p:nvSpPr>
        <p:spPr/>
        <p:txBody>
          <a:bodyPr/>
          <a:lstStyle/>
          <a:p>
            <a:fld id="{77EFDFF3-D3F7-E44E-B187-E043F244B7C6}" type="slidenum">
              <a:rPr lang="de-DE" smtClean="0"/>
              <a:t>8</a:t>
            </a:fld>
            <a:endParaRPr lang="de-DE" dirty="0"/>
          </a:p>
        </p:txBody>
      </p:sp>
      <p:sp>
        <p:nvSpPr>
          <p:cNvPr id="3" name="Textfeld 2">
            <a:extLst>
              <a:ext uri="{FF2B5EF4-FFF2-40B4-BE49-F238E27FC236}">
                <a16:creationId xmlns:a16="http://schemas.microsoft.com/office/drawing/2014/main" id="{2AF45F40-D6BD-7AFD-86C8-4762266FB6DB}"/>
              </a:ext>
            </a:extLst>
          </p:cNvPr>
          <p:cNvSpPr txBox="1"/>
          <p:nvPr/>
        </p:nvSpPr>
        <p:spPr>
          <a:xfrm>
            <a:off x="1294427" y="1340768"/>
            <a:ext cx="7402989" cy="369332"/>
          </a:xfrm>
          <a:prstGeom prst="rect">
            <a:avLst/>
          </a:prstGeom>
          <a:noFill/>
        </p:spPr>
        <p:txBody>
          <a:bodyPr wrap="none" rtlCol="0">
            <a:spAutoFit/>
          </a:bodyPr>
          <a:lstStyle/>
          <a:p>
            <a:r>
              <a:rPr lang="de-CH" sz="1800" dirty="0">
                <a:solidFill>
                  <a:srgbClr val="0086CA"/>
                </a:solidFill>
                <a:latin typeface="Gotham Medium"/>
              </a:rPr>
              <a:t>mit Datum der Aufnahme der Methode in die Prüfungsordnung</a:t>
            </a:r>
            <a:endParaRPr lang="de-DE" dirty="0"/>
          </a:p>
        </p:txBody>
      </p:sp>
      <p:pic>
        <p:nvPicPr>
          <p:cNvPr id="9" name="Grafik 8">
            <a:extLst>
              <a:ext uri="{FF2B5EF4-FFF2-40B4-BE49-F238E27FC236}">
                <a16:creationId xmlns:a16="http://schemas.microsoft.com/office/drawing/2014/main" id="{1AC00623-D484-9A1D-072C-60696C513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541" y="1864758"/>
            <a:ext cx="8734915" cy="4284000"/>
          </a:xfrm>
          <a:prstGeom prst="rect">
            <a:avLst/>
          </a:prstGeom>
        </p:spPr>
      </p:pic>
    </p:spTree>
    <p:extLst>
      <p:ext uri="{BB962C8B-B14F-4D97-AF65-F5344CB8AC3E}">
        <p14:creationId xmlns:p14="http://schemas.microsoft.com/office/powerpoint/2010/main" val="3545449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idx="1"/>
          </p:nvPr>
        </p:nvSpPr>
        <p:spPr/>
        <p:txBody>
          <a:bodyPr>
            <a:normAutofit/>
          </a:bodyPr>
          <a:lstStyle/>
          <a:p>
            <a:pPr>
              <a:spcAft>
                <a:spcPts val="1200"/>
              </a:spcAft>
              <a:buClr>
                <a:srgbClr val="008CCE"/>
              </a:buClr>
            </a:pPr>
            <a:r>
              <a:rPr lang="fr-CH" sz="2400" b="1" dirty="0">
                <a:cs typeface="Arial"/>
              </a:rPr>
              <a:t>OdA KT</a:t>
            </a:r>
            <a:r>
              <a:rPr lang="fr-CH" sz="2400" dirty="0">
                <a:cs typeface="Arial"/>
              </a:rPr>
              <a:t> </a:t>
            </a:r>
            <a:r>
              <a:rPr lang="fr-CH" sz="2400" dirty="0">
                <a:solidFill>
                  <a:srgbClr val="008CCE"/>
                </a:solidFill>
                <a:cs typeface="Arial"/>
                <a:sym typeface="Wingdings"/>
              </a:rPr>
              <a:t></a:t>
            </a:r>
            <a:r>
              <a:rPr lang="fr-CH" sz="2400" dirty="0">
                <a:cs typeface="Arial"/>
                <a:sym typeface="Wingdings"/>
              </a:rPr>
              <a:t> </a:t>
            </a:r>
            <a:r>
              <a:rPr lang="de-DE" sz="2400" dirty="0">
                <a:cs typeface="Arial"/>
                <a:sym typeface="Wingdings"/>
              </a:rPr>
              <a:t>Entwicklung und Durchführung der Höheren Fachprüfung (HFP); Angebot der Akkreditierung von Ausbildungen, der Anerkennung von (neuen) Methoden, der Zulassung von Supervisoren und vor allem der HFP; Förderung des Berufs des Komplementärtherapeuten in der ganzen Schweiz</a:t>
            </a:r>
          </a:p>
          <a:p>
            <a:pPr>
              <a:spcAft>
                <a:spcPts val="1200"/>
              </a:spcAft>
              <a:buClr>
                <a:srgbClr val="008CCE"/>
              </a:buClr>
            </a:pPr>
            <a:r>
              <a:rPr lang="de-DE" sz="2400" b="1" dirty="0">
                <a:cs typeface="Arial"/>
                <a:sym typeface="Wingdings"/>
              </a:rPr>
              <a:t>SBFI</a:t>
            </a:r>
            <a:r>
              <a:rPr lang="fr-CH" sz="2400" dirty="0">
                <a:cs typeface="Arial"/>
              </a:rPr>
              <a:t> </a:t>
            </a:r>
            <a:r>
              <a:rPr lang="fr-CH" sz="2400" dirty="0">
                <a:solidFill>
                  <a:srgbClr val="008CCE"/>
                </a:solidFill>
                <a:cs typeface="Arial"/>
                <a:sym typeface="Wingdings"/>
              </a:rPr>
              <a:t></a:t>
            </a:r>
            <a:r>
              <a:rPr lang="fr-CH" sz="2400" dirty="0">
                <a:cs typeface="Arial"/>
                <a:sym typeface="Wingdings"/>
              </a:rPr>
              <a:t> </a:t>
            </a:r>
            <a:r>
              <a:rPr lang="de-DE" sz="2400" dirty="0">
                <a:cs typeface="Arial"/>
                <a:sym typeface="Wingdings"/>
              </a:rPr>
              <a:t>Genehmigung des HFP-Reglements; Mandat an die OdA KT für die Umsetzung der HFP</a:t>
            </a:r>
          </a:p>
          <a:p>
            <a:pPr>
              <a:spcAft>
                <a:spcPts val="1200"/>
              </a:spcAft>
              <a:buClr>
                <a:srgbClr val="008CCE"/>
              </a:buClr>
            </a:pPr>
            <a:r>
              <a:rPr lang="fr-CH" sz="2400" b="1" dirty="0" err="1">
                <a:cs typeface="Arial"/>
              </a:rPr>
              <a:t>Berufsverbände</a:t>
            </a:r>
            <a:r>
              <a:rPr lang="fr-CH" sz="2400" b="1" dirty="0">
                <a:cs typeface="Arial"/>
              </a:rPr>
              <a:t> </a:t>
            </a:r>
            <a:r>
              <a:rPr lang="fr-CH" sz="2400" dirty="0">
                <a:solidFill>
                  <a:srgbClr val="008CCE"/>
                </a:solidFill>
                <a:cs typeface="Arial"/>
                <a:sym typeface="Wingdings"/>
              </a:rPr>
              <a:t></a:t>
            </a:r>
            <a:r>
              <a:rPr lang="fr-CH" sz="2400" b="1" dirty="0">
                <a:solidFill>
                  <a:srgbClr val="FF0000"/>
                </a:solidFill>
                <a:cs typeface="Arial"/>
                <a:sym typeface="Wingdings"/>
              </a:rPr>
              <a:t> </a:t>
            </a:r>
            <a:r>
              <a:rPr lang="de-CH" sz="2400">
                <a:cs typeface="Arial"/>
              </a:rPr>
              <a:t>Methodenidentifikationen</a:t>
            </a:r>
            <a:endParaRPr lang="fr-CH" sz="2400" b="1" dirty="0">
              <a:solidFill>
                <a:srgbClr val="FF0000"/>
              </a:solidFill>
              <a:cs typeface="Arial"/>
            </a:endParaRPr>
          </a:p>
          <a:p>
            <a:pPr>
              <a:spcAft>
                <a:spcPts val="1200"/>
              </a:spcAft>
              <a:buClr>
                <a:srgbClr val="008CCE"/>
              </a:buClr>
            </a:pPr>
            <a:r>
              <a:rPr lang="fr-CH" sz="2400" b="1" dirty="0" err="1">
                <a:cs typeface="Arial"/>
              </a:rPr>
              <a:t>Bildungsanbieter</a:t>
            </a:r>
            <a:r>
              <a:rPr lang="fr-CH" sz="2400" b="1" dirty="0">
                <a:cs typeface="Arial"/>
              </a:rPr>
              <a:t> </a:t>
            </a:r>
            <a:r>
              <a:rPr lang="fr-CH" sz="2400" dirty="0">
                <a:solidFill>
                  <a:srgbClr val="008CCE"/>
                </a:solidFill>
                <a:cs typeface="Arial"/>
                <a:sym typeface="Wingdings"/>
              </a:rPr>
              <a:t></a:t>
            </a:r>
            <a:r>
              <a:rPr lang="fr-CH" sz="2400" dirty="0">
                <a:cs typeface="Arial"/>
                <a:sym typeface="Wingdings"/>
              </a:rPr>
              <a:t> KT </a:t>
            </a:r>
            <a:r>
              <a:rPr lang="fr-CH" sz="2400" dirty="0" err="1">
                <a:cs typeface="Arial"/>
                <a:sym typeface="Wingdings"/>
              </a:rPr>
              <a:t>Ausbildung</a:t>
            </a:r>
            <a:endParaRPr lang="fr-CH" sz="2400" dirty="0">
              <a:cs typeface="Arial"/>
            </a:endParaRPr>
          </a:p>
        </p:txBody>
      </p:sp>
      <p:sp>
        <p:nvSpPr>
          <p:cNvPr id="3" name="Foliennummernplatzhalter 2"/>
          <p:cNvSpPr>
            <a:spLocks noGrp="1"/>
          </p:cNvSpPr>
          <p:nvPr>
            <p:ph type="sldNum" sz="quarter" idx="12"/>
          </p:nvPr>
        </p:nvSpPr>
        <p:spPr/>
        <p:txBody>
          <a:bodyPr/>
          <a:lstStyle/>
          <a:p>
            <a:fld id="{BF4A088D-D6FD-8246-8EC1-059C2A09D4E7}" type="slidenum">
              <a:rPr lang="de-DE" smtClean="0"/>
              <a:t>9</a:t>
            </a:fld>
            <a:endParaRPr lang="de-DE" dirty="0"/>
          </a:p>
        </p:txBody>
      </p:sp>
      <p:sp>
        <p:nvSpPr>
          <p:cNvPr id="2" name="Text Placeholder 1">
            <a:extLst>
              <a:ext uri="{FF2B5EF4-FFF2-40B4-BE49-F238E27FC236}">
                <a16:creationId xmlns:a16="http://schemas.microsoft.com/office/drawing/2014/main" id="{9FF93357-3D1D-105D-98EB-DB9494E3143C}"/>
              </a:ext>
            </a:extLst>
          </p:cNvPr>
          <p:cNvSpPr>
            <a:spLocks noGrp="1"/>
          </p:cNvSpPr>
          <p:nvPr>
            <p:ph type="body" sz="quarter" idx="13"/>
          </p:nvPr>
        </p:nvSpPr>
        <p:spPr>
          <a:xfrm>
            <a:off x="1964531" y="260648"/>
            <a:ext cx="5976938" cy="598488"/>
          </a:xfrm>
        </p:spPr>
        <p:txBody>
          <a:bodyPr/>
          <a:lstStyle/>
          <a:p>
            <a:r>
              <a:rPr lang="en-GB" sz="2800" dirty="0"/>
              <a:t>2. Die Rolle der OdA KT</a:t>
            </a:r>
          </a:p>
        </p:txBody>
      </p:sp>
    </p:spTree>
    <p:extLst>
      <p:ext uri="{BB962C8B-B14F-4D97-AF65-F5344CB8AC3E}">
        <p14:creationId xmlns:p14="http://schemas.microsoft.com/office/powerpoint/2010/main" val="2546638509"/>
      </p:ext>
    </p:extLst>
  </p:cSld>
  <p:clrMapOvr>
    <a:masterClrMapping/>
  </p:clrMapOvr>
</p:sld>
</file>

<file path=ppt/theme/theme1.xml><?xml version="1.0" encoding="utf-8"?>
<a:theme xmlns:a="http://schemas.openxmlformats.org/drawingml/2006/main" name="ohne tex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1848</Words>
  <Application>Microsoft Office PowerPoint</Application>
  <PresentationFormat>A4-Papier (210 x 297 mm)</PresentationFormat>
  <Paragraphs>405</Paragraphs>
  <Slides>40</Slides>
  <Notes>40</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40</vt:i4>
      </vt:variant>
    </vt:vector>
  </HeadingPairs>
  <TitlesOfParts>
    <vt:vector size="52" baseType="lpstr">
      <vt:lpstr>ＭＳ Ｐゴシック</vt:lpstr>
      <vt:lpstr>Aptos</vt:lpstr>
      <vt:lpstr>Arial</vt:lpstr>
      <vt:lpstr>Calibri</vt:lpstr>
      <vt:lpstr>Calibri (Headings)</vt:lpstr>
      <vt:lpstr>Gotham Book</vt:lpstr>
      <vt:lpstr>Gotham Book</vt:lpstr>
      <vt:lpstr>Gotham medium</vt:lpstr>
      <vt:lpstr>Gotham medium</vt:lpstr>
      <vt:lpstr>var(--brz-paragraphfontfamily, initial)</vt:lpstr>
      <vt:lpstr>Wingdings</vt:lpstr>
      <vt:lpstr>ohne text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Von der OdA KT anerkannte Methoden</vt:lpstr>
      <vt:lpstr>PowerPoint-Präsentation</vt:lpstr>
      <vt:lpstr>PowerPoint-Präsentation</vt:lpstr>
      <vt:lpstr>PowerPoint-Präsentation</vt:lpstr>
      <vt:lpstr>  Gleichwertigkeitsverfahren Branchenzertifikat</vt:lpstr>
      <vt:lpstr>PowerPoint-Präsentation</vt:lpstr>
      <vt:lpstr>PowerPoint-Präsentation</vt:lpstr>
      <vt:lpstr>PowerPoint-Präsentation</vt:lpstr>
      <vt:lpstr>PowerPoint-Präsentation</vt:lpstr>
      <vt:lpstr>Methoden mit mehr als 500 Kontaktstunden methodenspezifische Aus- und Weiterbildung</vt:lpstr>
      <vt:lpstr>PowerPoint-Präsentation</vt:lpstr>
      <vt:lpstr>PowerPoint-Präsentation</vt:lpstr>
      <vt:lpstr>PowerPoint-Präsentation</vt:lpstr>
      <vt:lpstr>PowerPoint-Präsentation</vt:lpstr>
      <vt:lpstr>                    Tronc Commun KT</vt:lpstr>
      <vt:lpstr>              Übergangsbestimmungen </vt:lpstr>
      <vt:lpstr>PowerPoint-Präsentation</vt:lpstr>
      <vt:lpstr>PowerPoint-Präsentation</vt:lpstr>
      <vt:lpstr>PowerPoint-Präsentation</vt:lpstr>
      <vt:lpstr>PowerPoint-Präsentation</vt:lpstr>
      <vt:lpstr>PowerPoint-Präsentation</vt:lpstr>
      <vt:lpstr>Handlungskompetenzen Berufsbild</vt:lpstr>
      <vt:lpstr>PowerPoint-Präsentation</vt:lpstr>
      <vt:lpstr>PowerPoint-Präsentation</vt:lpstr>
      <vt:lpstr>PowerPoint-Präsentation</vt:lpstr>
      <vt:lpstr>PowerPoint-Präsentation</vt:lpstr>
      <vt:lpstr>PowerPoint-Präsentation</vt:lpstr>
      <vt:lpstr>Preis Gleichwertigkeitsverfahren </vt:lpstr>
      <vt:lpstr>Bundesbeiträge</vt:lpstr>
      <vt:lpstr>Newsletter OdA KT </vt:lpstr>
      <vt:lpstr>KT-Website – www.komplementär-therapie.ch</vt:lpstr>
      <vt:lpstr>KT-Website – www.komplementär-therapie.ch</vt:lpstr>
      <vt:lpstr>PowerPoint-Präsentation</vt:lpstr>
    </vt:vector>
  </TitlesOfParts>
  <Company>OdA KT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für Mitgliederverbände vom 05.02.2013</dc:title>
  <dc:creator>OdA KT</dc:creator>
  <cp:lastModifiedBy>Kasperek Sara</cp:lastModifiedBy>
  <cp:revision>1146</cp:revision>
  <cp:lastPrinted>2025-02-24T16:03:41Z</cp:lastPrinted>
  <dcterms:created xsi:type="dcterms:W3CDTF">2011-01-05T17:20:41Z</dcterms:created>
  <dcterms:modified xsi:type="dcterms:W3CDTF">2025-08-14T13:12:07Z</dcterms:modified>
</cp:coreProperties>
</file>